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3.xml" ContentType="application/vnd.openxmlformats-officedocument.them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68" r:id="rId5"/>
  </p:sldMasterIdLst>
  <p:notesMasterIdLst>
    <p:notesMasterId r:id="rId18"/>
  </p:notesMasterIdLst>
  <p:sldIdLst>
    <p:sldId id="2147473773" r:id="rId6"/>
    <p:sldId id="2147473796" r:id="rId7"/>
    <p:sldId id="2147473829" r:id="rId8"/>
    <p:sldId id="2147473817" r:id="rId9"/>
    <p:sldId id="2147473810" r:id="rId10"/>
    <p:sldId id="2147473831" r:id="rId11"/>
    <p:sldId id="2147473826" r:id="rId12"/>
    <p:sldId id="2147473827" r:id="rId13"/>
    <p:sldId id="2147473828" r:id="rId14"/>
    <p:sldId id="2147473825" r:id="rId15"/>
    <p:sldId id="2147473821" r:id="rId16"/>
    <p:sldId id="214747383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1C687-1447-42F1-8753-C069A41FFD0D}" v="1135" dt="2023-08-07T14:59:17.793"/>
    <p1510:client id="{C00346BE-61C5-459B-9C8E-0FD81BA56F97}" v="20" vWet="22" dt="2023-08-07T14:58:10.568"/>
  </p1510:revLst>
</p1510:revInfo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5E5EA-4FDA-458A-A300-DFE99DBFB5B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2C758-0326-4300-B942-DDF2F375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3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F34805-1F01-4BDA-A8CA-FCEA2B4BC8D0}" type="datetime3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Arial" panose="020B0604020202020204" pitchFamily="34" charset="0"/>
              </a:rPr>
              <a:pPr marL="0" marR="0" lvl="0" indent="0" algn="r" defTabSz="937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 August 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EBCF4-26FC-4F76-8DA1-52FDDC328D4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Arial" panose="020B0604020202020204" pitchFamily="34" charset="0"/>
              </a:rPr>
              <a:pPr marL="0" marR="0" lvl="0" indent="0" algn="r" defTabSz="937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9" name="Slide Image Placeholder 38">
            <a:extLst>
              <a:ext uri="{FF2B5EF4-FFF2-40B4-BE49-F238E27FC236}">
                <a16:creationId xmlns:a16="http://schemas.microsoft.com/office/drawing/2014/main" id="{E4D0E8BB-951D-41DC-8D3F-C8D413513F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77875" y="576263"/>
            <a:ext cx="5759450" cy="3240087"/>
          </a:xfrm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BCAEC14-90BF-5719-E9BA-F336763BA1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9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Charlie to field comments/questions from the Q &amp; 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88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>
                <a:cs typeface="Calibri"/>
              </a:rPr>
              <a:t>Charlie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26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Charlie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>
                <a:cs typeface="Calibri"/>
              </a:rPr>
              <a:t>Emily – will acknowledge DM Babers and Alan for their contributions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>
                <a:cs typeface="Calibri"/>
              </a:rPr>
              <a:t>Announce that Charlie is the new staff-level lead, Dr. Hewitt continues to lead for 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5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Emily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Emily</a:t>
            </a:r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Our remit focuses on all forms of automated traffic enforcement in DC and related policies and operations</a:t>
            </a:r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Scope allows us to look at the fine schedule and penalties for all moving violations because they are currently the same schedule in DC</a:t>
            </a:r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Scope Does not include</a:t>
            </a:r>
          </a:p>
          <a:p>
            <a:pPr marL="628650" lvl="1" indent="-171450">
              <a:buFontTx/>
              <a:buChar char="-"/>
            </a:pPr>
            <a:r>
              <a:rPr lang="en-US"/>
              <a:t>Police enforcement</a:t>
            </a:r>
          </a:p>
          <a:p>
            <a:pPr marL="628650" lvl="1" indent="-171450">
              <a:buFontTx/>
              <a:buChar char="-"/>
            </a:pPr>
            <a:r>
              <a:rPr lang="en-US"/>
              <a:t>Parking</a:t>
            </a:r>
          </a:p>
          <a:p>
            <a:pPr marL="628650" lvl="1" indent="-171450">
              <a:buFontTx/>
              <a:buChar char="-"/>
            </a:pPr>
            <a:r>
              <a:rPr lang="en-US"/>
              <a:t>Roadway or other infrastructure modifications</a:t>
            </a:r>
          </a:p>
          <a:p>
            <a:pPr marL="628650" lvl="1" indent="-171450">
              <a:buFontTx/>
              <a:buChar char="-"/>
            </a:pPr>
            <a:r>
              <a:rPr lang="en-US"/>
              <a:t>Not a Vizion Zero Task Force</a:t>
            </a:r>
          </a:p>
          <a:p>
            <a:pPr marL="457200" lvl="1" indent="0">
              <a:buFontTx/>
              <a:buNone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Meant to focus on automated technologies as a traffic safety enforcement tool – looking at how we use them, how they can improve safety, and how to make their impact fair on all drivers</a:t>
            </a:r>
          </a:p>
          <a:p>
            <a:pPr marL="0" lvl="0" indent="0">
              <a:buFontTx/>
              <a:buNone/>
            </a:pPr>
            <a:endParaRPr lang="en-US"/>
          </a:p>
          <a:p>
            <a:pPr marL="628650" lvl="1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7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Emily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An update memo was shared w/CA last week on subcommittee workplans &amp; progress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71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Each group has up to 10 min to report out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Charlie to facilitate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4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Meagan (if not, Charlie) </a:t>
            </a:r>
          </a:p>
          <a:p>
            <a:pPr marL="0" indent="0">
              <a:buFontTx/>
              <a:buNone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Narrowed down to 3 or 4 pilot ideas, working on analyzing feasibility for implementation in FY24 (potential cost, staffing needs, legislative changes, etc.)</a:t>
            </a:r>
          </a:p>
          <a:p>
            <a:pPr marL="171450" indent="-171450">
              <a:buFontTx/>
              <a:buChar char="-"/>
            </a:pPr>
            <a:r>
              <a:rPr lang="en-US"/>
              <a:t>Aug is usually slower, Council recess but all the subcommittees are working hard</a:t>
            </a:r>
          </a:p>
          <a:p>
            <a:pPr marL="171450" indent="-171450">
              <a:buFontTx/>
              <a:buChar char="-"/>
            </a:pPr>
            <a:r>
              <a:rPr lang="en-US"/>
              <a:t>Ramping up to meeting weekly</a:t>
            </a:r>
          </a:p>
          <a:p>
            <a:pPr marL="171450" indent="-171450">
              <a:buFontTx/>
              <a:buChar char="-"/>
            </a:pPr>
            <a:r>
              <a:rPr lang="en-US"/>
              <a:t>Absorbed some staff from other subcommittees to support the workload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66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5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Dr. Hewitt is OOO, Director Quinney is on parental leave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Nellie Moore, </a:t>
            </a:r>
            <a:r>
              <a:rPr lang="en-US" sz="18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Civic Design Researcher, The Lab @ DC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Nellie has a few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3528A-82B2-48A5-A273-99A99E127D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3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9.xml"/><Relationship Id="rId7" Type="http://schemas.openxmlformats.org/officeDocument/2006/relationships/image" Target="../media/image1.emf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0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microsoft.com/office/2007/relationships/hdphoto" Target="../media/hdphoto1.wdp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image" Target="../media/image3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emf"/><Relationship Id="rId5" Type="http://schemas.openxmlformats.org/officeDocument/2006/relationships/tags" Target="../tags/tag35.xml"/><Relationship Id="rId10" Type="http://schemas.openxmlformats.org/officeDocument/2006/relationships/oleObject" Target="../embeddings/oleObject4.bin"/><Relationship Id="rId4" Type="http://schemas.openxmlformats.org/officeDocument/2006/relationships/tags" Target="../tags/tag34.xml"/><Relationship Id="rId9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AD6A-3424-3DF6-87FC-E5A285B84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4400">
                <a:solidFill>
                  <a:srgbClr val="002B3A"/>
                </a:solidFill>
                <a:latin typeface="Neutra Text Alt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4D7B5-71E7-EFFF-E46E-FE2130977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9732D"/>
                </a:solidFill>
                <a:latin typeface="Neutra Text Alt" panose="02000000000000000000" pitchFamily="50" charset="0"/>
              </a:defRPr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5D5C25-06CD-E919-0479-3F36FE50CD61}"/>
              </a:ext>
            </a:extLst>
          </p:cNvPr>
          <p:cNvSpPr/>
          <p:nvPr/>
        </p:nvSpPr>
        <p:spPr>
          <a:xfrm>
            <a:off x="-16477" y="6540843"/>
            <a:ext cx="12224953" cy="325395"/>
          </a:xfrm>
          <a:prstGeom prst="rect">
            <a:avLst/>
          </a:prstGeom>
          <a:solidFill>
            <a:srgbClr val="002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Neutra Text A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72158-7014-47C1-FD01-E73C3C19F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F61C0-CAAF-0FAA-4645-9A4DCC113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6" indent="-230186">
              <a:buClr>
                <a:srgbClr val="09732D"/>
              </a:buClr>
              <a:buFont typeface="Wingdings 3" panose="05040102010807070707" pitchFamily="18" charset="2"/>
              <a:buChar char=""/>
              <a:defRPr sz="18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BB6276-975D-0CD6-F64E-B9A182A7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fld id="{36B5FE3D-1324-424E-BDA5-296084FDDEFA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60C206-6A9D-DA58-B035-F00E4DE7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57617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114887-D463-0A8E-AB15-086251DD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580" y="6557617"/>
            <a:ext cx="274320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fld id="{1031C4BB-D1CB-48AA-918C-5DE2567840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AF3CAA-BAA2-3235-1FA0-EE9159702B72}"/>
              </a:ext>
            </a:extLst>
          </p:cNvPr>
          <p:cNvSpPr/>
          <p:nvPr/>
        </p:nvSpPr>
        <p:spPr>
          <a:xfrm>
            <a:off x="333568" y="620714"/>
            <a:ext cx="1190433" cy="79503"/>
          </a:xfrm>
          <a:prstGeom prst="rect">
            <a:avLst/>
          </a:prstGeom>
          <a:solidFill>
            <a:srgbClr val="097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Neutra Text A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5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D24A-3480-869A-F834-CCA3A8CAB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762998-2C8B-C320-1A07-953D92BF8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24367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fld id="{36B5FE3D-1324-424E-BDA5-296084FDDEFA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889A18E-0ED1-5A34-51BF-7AA28165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4367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FBD9A5-F0D3-7A40-DD4F-39AB0C68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580" y="6524367"/>
            <a:ext cx="274320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fld id="{1031C4BB-D1CB-48AA-918C-5DE2567840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A6669D-C9D2-660E-427D-5B6E26854893}"/>
              </a:ext>
            </a:extLst>
          </p:cNvPr>
          <p:cNvSpPr/>
          <p:nvPr/>
        </p:nvSpPr>
        <p:spPr>
          <a:xfrm>
            <a:off x="333568" y="620714"/>
            <a:ext cx="1190433" cy="79503"/>
          </a:xfrm>
          <a:prstGeom prst="rect">
            <a:avLst/>
          </a:prstGeom>
          <a:solidFill>
            <a:srgbClr val="097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Neutra Text A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1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EA51-734C-B606-44F9-FF97812D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13" y="196047"/>
            <a:ext cx="10515600" cy="4944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72480-916A-14D7-645A-E72959F0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5" y="6549082"/>
            <a:ext cx="4198416" cy="365125"/>
          </a:xfrm>
        </p:spPr>
        <p:txBody>
          <a:bodyPr/>
          <a:lstStyle/>
          <a:p>
            <a:r>
              <a:rPr lang="en-US"/>
              <a:t>February 28, 2023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5E119-2D7D-4FDA-CB40-B4C67417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BIL Implementation xBRT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81BFB-EC8B-A743-AA8B-ED87743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4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rast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74AF67-BBA0-48F4-BB9F-5296344335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841754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74AF67-BBA0-48F4-BB9F-5296344335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8" descr="Picture 28">
            <a:extLst>
              <a:ext uri="{FF2B5EF4-FFF2-40B4-BE49-F238E27FC236}">
                <a16:creationId xmlns:a16="http://schemas.microsoft.com/office/drawing/2014/main" id="{6D3522DE-2B09-47D2-BF4D-BE76CFF7F21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5336" y="5887475"/>
            <a:ext cx="2494981" cy="51675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ocumenttype">
            <a:extLst>
              <a:ext uri="{FF2B5EF4-FFF2-40B4-BE49-F238E27FC236}">
                <a16:creationId xmlns:a16="http://schemas.microsoft.com/office/drawing/2014/main" id="{15828E83-1A38-4079-BBBD-A0570B5821FE}"/>
              </a:ext>
            </a:extLst>
          </p:cNvPr>
          <p:cNvSpPr>
            <a:spLocks noGrp="1"/>
          </p:cNvSpPr>
          <p:nvPr userDrawn="1">
            <p:ph type="body" sz="quarter" idx="13" hasCustomPrompt="1"/>
            <p:custDataLst>
              <p:tags r:id="rId2"/>
            </p:custDataLst>
          </p:nvPr>
        </p:nvSpPr>
        <p:spPr>
          <a:xfrm>
            <a:off x="1098075" y="5468113"/>
            <a:ext cx="41699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>
              <a:buNone/>
            </a:pPr>
            <a:r>
              <a:rPr lang="en-US"/>
              <a:t>Edit date or title/role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FB8F0DBF-6DF4-4080-8ADE-3065F84D7602}"/>
              </a:ext>
            </a:extLst>
          </p:cNvPr>
          <p:cNvSpPr>
            <a:spLocks noGrp="1"/>
          </p:cNvSpPr>
          <p:nvPr userDrawn="1">
            <p:ph type="subTitle" idx="1"/>
            <p:custDataLst>
              <p:tags r:id="rId3"/>
            </p:custDataLst>
          </p:nvPr>
        </p:nvSpPr>
        <p:spPr>
          <a:xfrm>
            <a:off x="1098075" y="4709161"/>
            <a:ext cx="41699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</a:p>
        </p:txBody>
      </p:sp>
      <p:sp>
        <p:nvSpPr>
          <p:cNvPr id="18" name="Title">
            <a:extLst>
              <a:ext uri="{FF2B5EF4-FFF2-40B4-BE49-F238E27FC236}">
                <a16:creationId xmlns:a16="http://schemas.microsoft.com/office/drawing/2014/main" id="{46FFFED1-69E7-44C0-86EC-45A8A36DB3EC}"/>
              </a:ext>
            </a:extLst>
          </p:cNvPr>
          <p:cNvSpPr>
            <a:spLocks noGrp="1"/>
          </p:cNvSpPr>
          <p:nvPr userDrawn="1">
            <p:ph type="title"/>
            <p:custDataLst>
              <p:tags r:id="rId4"/>
            </p:custDataLst>
          </p:nvPr>
        </p:nvSpPr>
        <p:spPr>
          <a:xfrm>
            <a:off x="1098075" y="2240280"/>
            <a:ext cx="4169979" cy="135421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4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743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EA51-734C-B606-44F9-FF97812D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13" y="196047"/>
            <a:ext cx="10515600" cy="4944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72480-916A-14D7-645A-E72959F0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5" y="6549082"/>
            <a:ext cx="4198416" cy="365125"/>
          </a:xfrm>
        </p:spPr>
        <p:txBody>
          <a:bodyPr/>
          <a:lstStyle/>
          <a:p>
            <a:r>
              <a:rPr lang="en-US"/>
              <a:t>February 28, 2023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5E119-2D7D-4FDA-CB40-B4C67417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BIL Implementation xBRT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81BFB-EC8B-A743-AA8B-ED87743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rast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74AF67-BBA0-48F4-BB9F-52963443351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841754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74AF67-BBA0-48F4-BB9F-5296344335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8" descr="Picture 28">
            <a:extLst>
              <a:ext uri="{FF2B5EF4-FFF2-40B4-BE49-F238E27FC236}">
                <a16:creationId xmlns:a16="http://schemas.microsoft.com/office/drawing/2014/main" id="{6D3522DE-2B09-47D2-BF4D-BE76CFF7F21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5336" y="5887475"/>
            <a:ext cx="2494981" cy="51675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ocumenttype">
            <a:extLst>
              <a:ext uri="{FF2B5EF4-FFF2-40B4-BE49-F238E27FC236}">
                <a16:creationId xmlns:a16="http://schemas.microsoft.com/office/drawing/2014/main" id="{15828E83-1A38-4079-BBBD-A0570B5821FE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1098075" y="5468113"/>
            <a:ext cx="41699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>
              <a:buNone/>
            </a:pPr>
            <a:r>
              <a:rPr lang="en-US"/>
              <a:t>Edit date or title/role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FB8F0DBF-6DF4-4080-8ADE-3065F84D7602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098075" y="4709161"/>
            <a:ext cx="41699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</a:p>
        </p:txBody>
      </p:sp>
      <p:sp>
        <p:nvSpPr>
          <p:cNvPr id="18" name="Title">
            <a:extLst>
              <a:ext uri="{FF2B5EF4-FFF2-40B4-BE49-F238E27FC236}">
                <a16:creationId xmlns:a16="http://schemas.microsoft.com/office/drawing/2014/main" id="{46FFFED1-69E7-44C0-86EC-45A8A36DB3EC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098075" y="2240280"/>
            <a:ext cx="4169979" cy="135421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4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56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rast 1/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>
            <a:extLst>
              <a:ext uri="{FF2B5EF4-FFF2-40B4-BE49-F238E27FC236}">
                <a16:creationId xmlns:a16="http://schemas.microsoft.com/office/drawing/2014/main" id="{D6AD2A36-39D2-411F-97A0-A924098965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676642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4" name="Object 2" hidden="1">
                        <a:extLst>
                          <a:ext uri="{FF2B5EF4-FFF2-40B4-BE49-F238E27FC236}">
                            <a16:creationId xmlns:a16="http://schemas.microsoft.com/office/drawing/2014/main" id="{D6AD2A36-39D2-411F-97A0-A924098965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6FA1A46-CC63-4D80-904D-B75922926F0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 err="1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ectangleDark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>
            <p:custDataLst>
              <p:tags r:id="rId3"/>
            </p:custDataLst>
          </p:nvPr>
        </p:nvSpPr>
        <p:spPr bwMode="ltGray">
          <a:xfrm>
            <a:off x="4364736" y="0"/>
            <a:ext cx="7827264" cy="68580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2. Slide Title">
            <a:extLst>
              <a:ext uri="{FF2B5EF4-FFF2-40B4-BE49-F238E27FC236}">
                <a16:creationId xmlns:a16="http://schemas.microsoft.com/office/drawing/2014/main" id="{F2EA5A09-84EC-4368-8C76-0BEA141A433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2744370"/>
            <a:ext cx="3465576" cy="769441"/>
          </a:xfrm>
          <a:prstGeom prst="rect">
            <a:avLst/>
          </a:prstGeom>
        </p:spPr>
        <p:txBody>
          <a:bodyPr vert="horz" wrap="square" anchor="b">
            <a:noAutofit/>
          </a:bodyPr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3. Subtitle">
            <a:extLst>
              <a:ext uri="{FF2B5EF4-FFF2-40B4-BE49-F238E27FC236}">
                <a16:creationId xmlns:a16="http://schemas.microsoft.com/office/drawing/2014/main" id="{4BAE0A91-D3D3-4C9A-9F81-3C13D960A341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3659645"/>
            <a:ext cx="3465575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173" indent="0" algn="ctr">
              <a:buNone/>
              <a:defRPr sz="2000"/>
            </a:lvl2pPr>
            <a:lvl3pPr marL="914345" indent="0" algn="ctr">
              <a:buNone/>
              <a:defRPr sz="1800"/>
            </a:lvl3pPr>
            <a:lvl4pPr marL="1371519" indent="0" algn="ctr">
              <a:buNone/>
              <a:defRPr sz="1600"/>
            </a:lvl4pPr>
            <a:lvl5pPr marL="1828692" indent="0" algn="ctr">
              <a:buNone/>
              <a:defRPr sz="1600"/>
            </a:lvl5pPr>
            <a:lvl6pPr marL="2285865" indent="0" algn="ctr">
              <a:buNone/>
              <a:defRPr sz="1600"/>
            </a:lvl6pPr>
            <a:lvl7pPr marL="2743036" indent="0" algn="ctr">
              <a:buNone/>
              <a:defRPr sz="1600"/>
            </a:lvl7pPr>
            <a:lvl8pPr marL="3200210" indent="0" algn="ctr">
              <a:buNone/>
              <a:defRPr sz="1600"/>
            </a:lvl8pPr>
            <a:lvl9pPr marL="365738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2635D98B-97DC-4A80-82A3-A8B3C701B736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554736" y="41598"/>
            <a:ext cx="3465575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  <p:pic>
        <p:nvPicPr>
          <p:cNvPr id="12" name="Picture 527" descr="Become a DC Business — #ObviouslyDC">
            <a:extLst>
              <a:ext uri="{FF2B5EF4-FFF2-40B4-BE49-F238E27FC236}">
                <a16:creationId xmlns:a16="http://schemas.microsoft.com/office/drawing/2014/main" id="{93828E03-CF62-4CEE-88F9-5C6299B9F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52292" y="6521100"/>
            <a:ext cx="1342308" cy="26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ject 23">
            <a:extLst>
              <a:ext uri="{FF2B5EF4-FFF2-40B4-BE49-F238E27FC236}">
                <a16:creationId xmlns:a16="http://schemas.microsoft.com/office/drawing/2014/main" id="{CFCEEB8F-9955-48F8-BBE8-7795DDAA72AB}"/>
              </a:ext>
            </a:extLst>
          </p:cNvPr>
          <p:cNvSpPr/>
          <p:nvPr/>
        </p:nvSpPr>
        <p:spPr>
          <a:xfrm>
            <a:off x="554736" y="3557582"/>
            <a:ext cx="1011532" cy="76765"/>
          </a:xfrm>
          <a:custGeom>
            <a:avLst/>
            <a:gdLst/>
            <a:ahLst/>
            <a:cxnLst/>
            <a:rect l="l" t="t" r="r" b="b"/>
            <a:pathLst>
              <a:path w="2349500" h="118110">
                <a:moveTo>
                  <a:pt x="2349013" y="0"/>
                </a:moveTo>
                <a:lnTo>
                  <a:pt x="0" y="0"/>
                </a:lnTo>
                <a:lnTo>
                  <a:pt x="0" y="117833"/>
                </a:lnTo>
                <a:lnTo>
                  <a:pt x="2349013" y="117833"/>
                </a:lnTo>
                <a:lnTo>
                  <a:pt x="2349013" y="0"/>
                </a:lnTo>
                <a:close/>
              </a:path>
            </a:pathLst>
          </a:custGeom>
          <a:solidFill>
            <a:srgbClr val="09732D"/>
          </a:solidFill>
        </p:spPr>
        <p:txBody>
          <a:bodyPr wrap="square" lIns="0" tIns="0" rIns="0" bIns="0" rtlCol="0"/>
          <a:lstStyle/>
          <a:p>
            <a:endParaRPr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5. Source" hidden="1">
            <a:extLst>
              <a:ext uri="{FF2B5EF4-FFF2-40B4-BE49-F238E27FC236}">
                <a16:creationId xmlns:a16="http://schemas.microsoft.com/office/drawing/2014/main" id="{7F792619-A101-4897-BC8D-2B3835AA366F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54736" y="6475605"/>
            <a:ext cx="6691017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8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…</a:t>
            </a:r>
          </a:p>
        </p:txBody>
      </p:sp>
      <p:sp>
        <p:nvSpPr>
          <p:cNvPr id="23" name="Slide Number">
            <a:extLst>
              <a:ext uri="{FF2B5EF4-FFF2-40B4-BE49-F238E27FC236}">
                <a16:creationId xmlns:a16="http://schemas.microsoft.com/office/drawing/2014/main" id="{B23F497E-7ECF-4436-BD4E-07709830CC42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black">
          <a:xfrm>
            <a:off x="11444605" y="6600447"/>
            <a:ext cx="325501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38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algn="r" defTabSz="61073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18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oleObject" Target="../embeddings/oleObject2.bin"/><Relationship Id="rId3" Type="http://schemas.openxmlformats.org/officeDocument/2006/relationships/theme" Target="../theme/theme2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2" Type="http://schemas.openxmlformats.org/officeDocument/2006/relationships/slideLayout" Target="../slideLayouts/slideLayout8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microsoft.com/office/2007/relationships/hdphoto" Target="../media/hdphoto1.wdp"/><Relationship Id="rId1" Type="http://schemas.openxmlformats.org/officeDocument/2006/relationships/slideLayout" Target="../slideLayouts/slideLayout7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image" Target="../media/image3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51ADD-956B-E686-E931-A920DB8AF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13" y="189254"/>
            <a:ext cx="10515600" cy="494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0C2D6-ED98-69B3-3E93-9BA50A8DE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567" y="83708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3068C9-7A35-26D4-6776-13882BB59C5F}"/>
              </a:ext>
            </a:extLst>
          </p:cNvPr>
          <p:cNvSpPr/>
          <p:nvPr/>
        </p:nvSpPr>
        <p:spPr>
          <a:xfrm>
            <a:off x="-16477" y="6540843"/>
            <a:ext cx="12224953" cy="325395"/>
          </a:xfrm>
          <a:prstGeom prst="rect">
            <a:avLst/>
          </a:prstGeom>
          <a:solidFill>
            <a:srgbClr val="002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Neutra Text Alt" panose="02000000000000000000" pitchFamily="50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193E9A7-2383-38F9-40FD-B3BB3388D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9744" y="6549082"/>
            <a:ext cx="274320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fld id="{36B5FE3D-1324-424E-BDA5-296084FDDEFA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8F33122-8B52-4BDD-4BAB-C15F1D8A4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9082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D5E83BF7-8F05-F2CF-3439-8DC64C5F0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2580" y="6549082"/>
            <a:ext cx="2743201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Neutra Text Alt" panose="02000000000000000000" pitchFamily="50" charset="0"/>
              </a:defRPr>
            </a:lvl1pPr>
          </a:lstStyle>
          <a:p>
            <a:fld id="{1031C4BB-D1CB-48AA-918C-5DE256784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1" r:id="rId6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Neutra Text Alt" panose="02000000000000000000" pitchFamily="50" charset="0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 Text Alt" panose="02000000000000000000" pitchFamily="50" charset="0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 Text Alt" panose="02000000000000000000" pitchFamily="50" charset="0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 Text Alt" panose="02000000000000000000" pitchFamily="50" charset="0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Neutra Text Alt" panose="02000000000000000000" pitchFamily="50" charset="0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Neutra Text Alt" panose="02000000000000000000" pitchFamily="50" charset="0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740B17A4-151A-442A-85BB-61D97FD47CDC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114975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592" imgH="591" progId="TCLayout.ActiveDocument.1">
                  <p:embed/>
                </p:oleObj>
              </mc:Choice>
              <mc:Fallback>
                <p:oleObj name="think-cell Slide" r:id="rId26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740B17A4-151A-442A-85BB-61D97FD47C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FB3399E7-290D-4CE6-AA08-2DA0CF307E1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solidFill>
            <a:schemeClr val="tx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 err="1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3" name="2. Slide Title">
            <a:extLst>
              <a:ext uri="{FF2B5EF4-FFF2-40B4-BE49-F238E27FC236}">
                <a16:creationId xmlns:a16="http://schemas.microsoft.com/office/drawing/2014/main" id="{7C8D601E-A2E1-4979-AE83-B694B9829662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54736" y="172212"/>
            <a:ext cx="11082528" cy="73152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55" name="Grid" hidden="1">
            <a:extLst>
              <a:ext uri="{FF2B5EF4-FFF2-40B4-BE49-F238E27FC236}">
                <a16:creationId xmlns:a16="http://schemas.microsoft.com/office/drawing/2014/main" id="{DEFB2FD9-7CD8-4FAE-9553-EBB1883173D8}"/>
              </a:ext>
            </a:extLst>
          </p:cNvPr>
          <p:cNvGrpSpPr/>
          <p:nvPr>
            <p:custDataLst>
              <p:tags r:id="rId7"/>
            </p:custDataLst>
          </p:nvPr>
        </p:nvGrpSpPr>
        <p:grpSpPr>
          <a:xfrm>
            <a:off x="1524" y="0"/>
            <a:ext cx="12190476" cy="6858000"/>
            <a:chOff x="0" y="0"/>
            <a:chExt cx="12190476" cy="6858000"/>
          </a:xfrm>
        </p:grpSpPr>
        <p:sp>
          <p:nvSpPr>
            <p:cNvPr id="56" name="slide margin">
              <a:extLst>
                <a:ext uri="{FF2B5EF4-FFF2-40B4-BE49-F238E27FC236}">
                  <a16:creationId xmlns:a16="http://schemas.microsoft.com/office/drawing/2014/main" id="{38DD344F-AD20-46A3-A11B-2D82C3344FEC}"/>
                </a:ext>
              </a:extLst>
            </p:cNvPr>
            <p:cNvSpPr/>
            <p:nvPr/>
          </p:nvSpPr>
          <p:spPr bwMode="inv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8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C7601CF-5E5B-457D-847F-427610DA2FB7}"/>
                </a:ext>
              </a:extLst>
            </p:cNvPr>
            <p:cNvCxnSpPr/>
            <p:nvPr/>
          </p:nvCxnSpPr>
          <p:spPr bwMode="inv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31F3C21-0066-454F-858F-CF8DE7C15746}"/>
                </a:ext>
              </a:extLst>
            </p:cNvPr>
            <p:cNvCxnSpPr/>
            <p:nvPr/>
          </p:nvCxnSpPr>
          <p:spPr bwMode="inv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2C2F96-141D-4584-8AFC-7B03AC967AD5}"/>
                </a:ext>
              </a:extLst>
            </p:cNvPr>
            <p:cNvCxnSpPr/>
            <p:nvPr/>
          </p:nvCxnSpPr>
          <p:spPr bwMode="inv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BFFAB406-01C7-4D16-B756-95AABF69356F}"/>
                </a:ext>
              </a:extLst>
            </p:cNvPr>
            <p:cNvCxnSpPr/>
            <p:nvPr/>
          </p:nvCxnSpPr>
          <p:spPr bwMode="inv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C0947A7-511E-40BC-89AC-7FB57EB8253A}"/>
                </a:ext>
              </a:extLst>
            </p:cNvPr>
            <p:cNvCxnSpPr/>
            <p:nvPr/>
          </p:nvCxnSpPr>
          <p:spPr bwMode="inv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E13BF7D-FE79-4AD9-BD1E-86E33F888F0B}"/>
                </a:ext>
              </a:extLst>
            </p:cNvPr>
            <p:cNvCxnSpPr/>
            <p:nvPr/>
          </p:nvCxnSpPr>
          <p:spPr bwMode="inv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9CD20B4-6A15-49A2-A59E-FCCFB641E09C}"/>
                </a:ext>
              </a:extLst>
            </p:cNvPr>
            <p:cNvCxnSpPr/>
            <p:nvPr/>
          </p:nvCxnSpPr>
          <p:spPr bwMode="inv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8C9107F-AE78-4984-826C-0B2406DAF134}"/>
                </a:ext>
              </a:extLst>
            </p:cNvPr>
            <p:cNvCxnSpPr/>
            <p:nvPr/>
          </p:nvCxnSpPr>
          <p:spPr bwMode="inv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34F056F-D81A-4196-9B3A-AE8FD5591CB2}"/>
                </a:ext>
              </a:extLst>
            </p:cNvPr>
            <p:cNvCxnSpPr/>
            <p:nvPr/>
          </p:nvCxnSpPr>
          <p:spPr bwMode="inv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4C1E84A-C73C-43D4-BA3C-8DBC74530EF8}"/>
                </a:ext>
              </a:extLst>
            </p:cNvPr>
            <p:cNvCxnSpPr/>
            <p:nvPr/>
          </p:nvCxnSpPr>
          <p:spPr bwMode="inv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E85AE8D-58C3-4AA0-B6F0-E5B277CA7900}"/>
                </a:ext>
              </a:extLst>
            </p:cNvPr>
            <p:cNvCxnSpPr/>
            <p:nvPr/>
          </p:nvCxnSpPr>
          <p:spPr bwMode="inv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C36F9C0-4B83-4C02-9FB8-FE87C7414EE2}"/>
                </a:ext>
              </a:extLst>
            </p:cNvPr>
            <p:cNvCxnSpPr/>
            <p:nvPr/>
          </p:nvCxnSpPr>
          <p:spPr bwMode="inv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3B3485C-D98D-4843-9430-BAB5037871BA}"/>
                </a:ext>
              </a:extLst>
            </p:cNvPr>
            <p:cNvSpPr/>
            <p:nvPr/>
          </p:nvSpPr>
          <p:spPr bwMode="inv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4711F5E-C124-4817-92AB-CA50490512E0}"/>
                </a:ext>
              </a:extLst>
            </p:cNvPr>
            <p:cNvSpPr/>
            <p:nvPr/>
          </p:nvSpPr>
          <p:spPr bwMode="inv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87B4A93-F9FF-464C-9429-7F0508C752D8}"/>
                </a:ext>
              </a:extLst>
            </p:cNvPr>
            <p:cNvSpPr/>
            <p:nvPr/>
          </p:nvSpPr>
          <p:spPr bwMode="inv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30BD8E3-A9FF-4CAF-AFCE-78BAF967AB1A}"/>
                </a:ext>
              </a:extLst>
            </p:cNvPr>
            <p:cNvSpPr/>
            <p:nvPr/>
          </p:nvSpPr>
          <p:spPr bwMode="inv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8DFD3D7-8227-4BAE-92E3-7A8D1D9D120B}"/>
                </a:ext>
              </a:extLst>
            </p:cNvPr>
            <p:cNvSpPr/>
            <p:nvPr/>
          </p:nvSpPr>
          <p:spPr bwMode="inv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1BDBD63-521E-429E-88F1-146A189AC445}"/>
                </a:ext>
              </a:extLst>
            </p:cNvPr>
            <p:cNvSpPr/>
            <p:nvPr/>
          </p:nvSpPr>
          <p:spPr bwMode="inv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0B0088A-AB05-469E-9D5A-008850E9B532}"/>
                </a:ext>
              </a:extLst>
            </p:cNvPr>
            <p:cNvSpPr/>
            <p:nvPr/>
          </p:nvSpPr>
          <p:spPr bwMode="inv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9BCFA35-14ED-4686-918B-E003CB0183E0}"/>
                </a:ext>
              </a:extLst>
            </p:cNvPr>
            <p:cNvSpPr/>
            <p:nvPr/>
          </p:nvSpPr>
          <p:spPr bwMode="inv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2C9479A-9B75-4DAD-BD6F-ACA06F40053D}"/>
                </a:ext>
              </a:extLst>
            </p:cNvPr>
            <p:cNvSpPr/>
            <p:nvPr/>
          </p:nvSpPr>
          <p:spPr bwMode="inv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E502045-AFEE-46BD-82EF-7FDCA210A972}"/>
                </a:ext>
              </a:extLst>
            </p:cNvPr>
            <p:cNvSpPr/>
            <p:nvPr/>
          </p:nvSpPr>
          <p:spPr bwMode="inv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331B978-23AB-4D1C-BDEB-D3F9BEDAA2DB}"/>
                </a:ext>
              </a:extLst>
            </p:cNvPr>
            <p:cNvSpPr/>
            <p:nvPr/>
          </p:nvSpPr>
          <p:spPr bwMode="inv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5C2958A-8756-4F5D-9D2E-8609AF3FE7F3}"/>
                </a:ext>
              </a:extLst>
            </p:cNvPr>
            <p:cNvSpPr/>
            <p:nvPr/>
          </p:nvSpPr>
          <p:spPr bwMode="inv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05E51A7-0B73-4EDC-8853-4C4885C3CD12}"/>
                </a:ext>
              </a:extLst>
            </p:cNvPr>
            <p:cNvSpPr/>
            <p:nvPr/>
          </p:nvSpPr>
          <p:spPr bwMode="inv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655BB02-C70B-4783-95E3-349A9749DE81}"/>
                </a:ext>
              </a:extLst>
            </p:cNvPr>
            <p:cNvSpPr/>
            <p:nvPr/>
          </p:nvSpPr>
          <p:spPr bwMode="inv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F414889-E577-40C3-8CDF-DA20200FC4BB}"/>
                </a:ext>
              </a:extLst>
            </p:cNvPr>
            <p:cNvSpPr/>
            <p:nvPr/>
          </p:nvSpPr>
          <p:spPr bwMode="inv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0578B73-0DC8-40FE-8A21-280C0818D286}"/>
                </a:ext>
              </a:extLst>
            </p:cNvPr>
            <p:cNvSpPr/>
            <p:nvPr/>
          </p:nvSpPr>
          <p:spPr bwMode="inv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A3EAB8C-6F2A-4487-A2BB-0984642F92BD}"/>
                </a:ext>
              </a:extLst>
            </p:cNvPr>
            <p:cNvSpPr/>
            <p:nvPr/>
          </p:nvSpPr>
          <p:spPr bwMode="inv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D70175-6613-45BC-AF43-015C72F13A7B}"/>
                </a:ext>
              </a:extLst>
            </p:cNvPr>
            <p:cNvSpPr/>
            <p:nvPr/>
          </p:nvSpPr>
          <p:spPr bwMode="inv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B942F25-6CDB-4981-97B7-D7BDEBE5ADF5}"/>
                </a:ext>
              </a:extLst>
            </p:cNvPr>
            <p:cNvSpPr/>
            <p:nvPr/>
          </p:nvSpPr>
          <p:spPr bwMode="inv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1315AFB-F00B-4517-B2CA-2588A030EFF4}"/>
                </a:ext>
              </a:extLst>
            </p:cNvPr>
            <p:cNvSpPr/>
            <p:nvPr/>
          </p:nvSpPr>
          <p:spPr bwMode="inv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2EAC9B8-160B-4F7F-8029-F358F771D704}"/>
                </a:ext>
              </a:extLst>
            </p:cNvPr>
            <p:cNvSpPr/>
            <p:nvPr/>
          </p:nvSpPr>
          <p:spPr bwMode="inv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2671AAA-F5BF-4B8E-9B20-12F8E97A3021}"/>
                </a:ext>
              </a:extLst>
            </p:cNvPr>
            <p:cNvSpPr/>
            <p:nvPr/>
          </p:nvSpPr>
          <p:spPr bwMode="inv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3FB4F88-2E32-42AF-931D-73EEE391186B}"/>
                </a:ext>
              </a:extLst>
            </p:cNvPr>
            <p:cNvSpPr/>
            <p:nvPr/>
          </p:nvSpPr>
          <p:spPr bwMode="inv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4A1769F-CE92-4633-87B1-DDCB8F121456}"/>
                </a:ext>
              </a:extLst>
            </p:cNvPr>
            <p:cNvSpPr/>
            <p:nvPr/>
          </p:nvSpPr>
          <p:spPr bwMode="inv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B597847-9D21-4E79-A3C1-CD09A72ED17A}"/>
                </a:ext>
              </a:extLst>
            </p:cNvPr>
            <p:cNvSpPr/>
            <p:nvPr/>
          </p:nvSpPr>
          <p:spPr bwMode="inv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4475F4C-A18C-4D1A-BA57-171FB0889ED5}"/>
                </a:ext>
              </a:extLst>
            </p:cNvPr>
            <p:cNvCxnSpPr/>
            <p:nvPr/>
          </p:nvCxnSpPr>
          <p:spPr bwMode="inv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CB668352-A3AB-4B2E-9A58-3447022124C4}"/>
                </a:ext>
              </a:extLst>
            </p:cNvPr>
            <p:cNvCxnSpPr/>
            <p:nvPr/>
          </p:nvCxnSpPr>
          <p:spPr bwMode="inv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FB43971-E513-473C-A51D-9EE94E61083C}"/>
                </a:ext>
              </a:extLst>
            </p:cNvPr>
            <p:cNvCxnSpPr/>
            <p:nvPr/>
          </p:nvCxnSpPr>
          <p:spPr bwMode="inv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5DF1BF3-81AD-4891-9BB0-2F7A0C9D4E46}"/>
                </a:ext>
              </a:extLst>
            </p:cNvPr>
            <p:cNvCxnSpPr/>
            <p:nvPr/>
          </p:nvCxnSpPr>
          <p:spPr bwMode="inv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0BDB8E3-D6DD-4760-8A19-73C078A70F87}"/>
                </a:ext>
              </a:extLst>
            </p:cNvPr>
            <p:cNvCxnSpPr/>
            <p:nvPr/>
          </p:nvCxnSpPr>
          <p:spPr bwMode="inv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F12D775-122F-40DE-9D53-9EE07EEAA8F5}"/>
                </a:ext>
              </a:extLst>
            </p:cNvPr>
            <p:cNvCxnSpPr/>
            <p:nvPr/>
          </p:nvCxnSpPr>
          <p:spPr bwMode="inv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D2CAD56-BA05-4C75-8034-7BE3F452236F}"/>
                </a:ext>
              </a:extLst>
            </p:cNvPr>
            <p:cNvCxnSpPr/>
            <p:nvPr/>
          </p:nvCxnSpPr>
          <p:spPr bwMode="inv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790E0245-1DD4-47DE-874E-81EEEC5BC8F7}"/>
                </a:ext>
              </a:extLst>
            </p:cNvPr>
            <p:cNvCxnSpPr/>
            <p:nvPr/>
          </p:nvCxnSpPr>
          <p:spPr bwMode="inv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CFFCCA0-3335-4A1D-ABE0-05033DB06A2E}"/>
                </a:ext>
              </a:extLst>
            </p:cNvPr>
            <p:cNvCxnSpPr/>
            <p:nvPr/>
          </p:nvCxnSpPr>
          <p:spPr bwMode="inv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F4D72CB9-C1AD-44DE-9701-7AC2B6FF96CE}"/>
                </a:ext>
              </a:extLst>
            </p:cNvPr>
            <p:cNvCxnSpPr/>
            <p:nvPr/>
          </p:nvCxnSpPr>
          <p:spPr bwMode="inv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889B3321-C5E9-4805-BC66-EA0432C4C15B}"/>
                </a:ext>
              </a:extLst>
            </p:cNvPr>
            <p:cNvCxnSpPr/>
            <p:nvPr/>
          </p:nvCxnSpPr>
          <p:spPr bwMode="inv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ACEEB3E-3F13-47FD-9363-059ECF85CA24}"/>
                </a:ext>
              </a:extLst>
            </p:cNvPr>
            <p:cNvCxnSpPr/>
            <p:nvPr/>
          </p:nvCxnSpPr>
          <p:spPr bwMode="inv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73AB56B-1DBC-4E4B-A722-E8BD0ECD1B41}"/>
                </a:ext>
              </a:extLst>
            </p:cNvPr>
            <p:cNvCxnSpPr/>
            <p:nvPr/>
          </p:nvCxnSpPr>
          <p:spPr bwMode="inv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7406E6C7-24A3-4B83-8726-B30607709EF5}"/>
                </a:ext>
              </a:extLst>
            </p:cNvPr>
            <p:cNvCxnSpPr/>
            <p:nvPr/>
          </p:nvCxnSpPr>
          <p:spPr bwMode="inv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BF470C1-8F17-46A7-9CF6-68959FCC27C5}"/>
                </a:ext>
              </a:extLst>
            </p:cNvPr>
            <p:cNvCxnSpPr/>
            <p:nvPr/>
          </p:nvCxnSpPr>
          <p:spPr bwMode="inv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DFB440D-CD6D-4896-879A-A739507A9DA0}"/>
                </a:ext>
              </a:extLst>
            </p:cNvPr>
            <p:cNvCxnSpPr/>
            <p:nvPr/>
          </p:nvCxnSpPr>
          <p:spPr bwMode="inv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13BC5EF-1845-45CB-A034-F5C2FECB524D}"/>
                </a:ext>
              </a:extLst>
            </p:cNvPr>
            <p:cNvCxnSpPr/>
            <p:nvPr/>
          </p:nvCxnSpPr>
          <p:spPr bwMode="inv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52206814-DAB9-4959-9312-D81139D2AED1}"/>
                </a:ext>
              </a:extLst>
            </p:cNvPr>
            <p:cNvCxnSpPr/>
            <p:nvPr/>
          </p:nvCxnSpPr>
          <p:spPr bwMode="inv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863072DF-59FF-4A0A-BAA0-5A11E1D2E4E3}"/>
                </a:ext>
              </a:extLst>
            </p:cNvPr>
            <p:cNvCxnSpPr/>
            <p:nvPr/>
          </p:nvCxnSpPr>
          <p:spPr bwMode="inv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A4BE5F7-9CDA-49D9-BFEC-F2B196770FC3}"/>
                </a:ext>
              </a:extLst>
            </p:cNvPr>
            <p:cNvCxnSpPr/>
            <p:nvPr/>
          </p:nvCxnSpPr>
          <p:spPr bwMode="inv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C5C0C16-0A28-498B-9C6F-5032271897D0}"/>
                </a:ext>
              </a:extLst>
            </p:cNvPr>
            <p:cNvCxnSpPr/>
            <p:nvPr/>
          </p:nvCxnSpPr>
          <p:spPr bwMode="inv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91131945-8EE6-4545-BF8A-AF353687BEB3}"/>
                </a:ext>
              </a:extLst>
            </p:cNvPr>
            <p:cNvCxnSpPr/>
            <p:nvPr/>
          </p:nvCxnSpPr>
          <p:spPr bwMode="inv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75DD299-052D-4F8E-A9FE-D093F95B0FF2}"/>
                </a:ext>
              </a:extLst>
            </p:cNvPr>
            <p:cNvCxnSpPr/>
            <p:nvPr/>
          </p:nvCxnSpPr>
          <p:spPr bwMode="inv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58EBC29A-6A7B-40D5-897C-5DEEBEE6A4B2}"/>
                </a:ext>
              </a:extLst>
            </p:cNvPr>
            <p:cNvCxnSpPr/>
            <p:nvPr/>
          </p:nvCxnSpPr>
          <p:spPr bwMode="inv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66B5FDD-F1EC-4F2C-B392-BC178AD8DA90}"/>
                </a:ext>
              </a:extLst>
            </p:cNvPr>
            <p:cNvCxnSpPr/>
            <p:nvPr/>
          </p:nvCxnSpPr>
          <p:spPr bwMode="inv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93E83BE-872E-48AC-9FFE-A9F5597742DF}"/>
                </a:ext>
              </a:extLst>
            </p:cNvPr>
            <p:cNvCxnSpPr/>
            <p:nvPr/>
          </p:nvCxnSpPr>
          <p:spPr bwMode="inv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9D1C528-2748-4906-ABB1-D32D60EC43E0}"/>
                </a:ext>
              </a:extLst>
            </p:cNvPr>
            <p:cNvCxnSpPr/>
            <p:nvPr/>
          </p:nvCxnSpPr>
          <p:spPr bwMode="inv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982271F-16E6-4B46-8B36-C850AA36014C}"/>
                </a:ext>
              </a:extLst>
            </p:cNvPr>
            <p:cNvCxnSpPr/>
            <p:nvPr/>
          </p:nvCxnSpPr>
          <p:spPr bwMode="inv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8A678F6B-D7A6-4C5F-A60A-68F375965733}"/>
                </a:ext>
              </a:extLst>
            </p:cNvPr>
            <p:cNvCxnSpPr/>
            <p:nvPr/>
          </p:nvCxnSpPr>
          <p:spPr bwMode="inv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B1F16AAE-3D56-49D9-B1F8-CF0D668C4625}"/>
                </a:ext>
              </a:extLst>
            </p:cNvPr>
            <p:cNvCxnSpPr/>
            <p:nvPr/>
          </p:nvCxnSpPr>
          <p:spPr bwMode="inv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46BA71-43F2-4516-96BC-46C1F7150D1F}"/>
                </a:ext>
              </a:extLst>
            </p:cNvPr>
            <p:cNvCxnSpPr/>
            <p:nvPr/>
          </p:nvCxnSpPr>
          <p:spPr bwMode="inv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6B2820DA-E0D5-407B-9227-F00335F2855C}"/>
                </a:ext>
              </a:extLst>
            </p:cNvPr>
            <p:cNvCxnSpPr/>
            <p:nvPr/>
          </p:nvCxnSpPr>
          <p:spPr bwMode="inv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A6A61357-206A-4A6B-82AD-45174279B301}"/>
                </a:ext>
              </a:extLst>
            </p:cNvPr>
            <p:cNvCxnSpPr/>
            <p:nvPr/>
          </p:nvCxnSpPr>
          <p:spPr bwMode="inv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6FD4E7D7-1920-4CDF-8C8E-2C8843C3234E}"/>
                </a:ext>
              </a:extLst>
            </p:cNvPr>
            <p:cNvCxnSpPr/>
            <p:nvPr/>
          </p:nvCxnSpPr>
          <p:spPr bwMode="inv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6B52954-99B2-4CA1-BC58-BC2CE3144C2E}"/>
                </a:ext>
              </a:extLst>
            </p:cNvPr>
            <p:cNvCxnSpPr/>
            <p:nvPr/>
          </p:nvCxnSpPr>
          <p:spPr bwMode="inv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58B8F17-F2CF-4C8B-9384-4763AEB46266}"/>
                </a:ext>
              </a:extLst>
            </p:cNvPr>
            <p:cNvCxnSpPr/>
            <p:nvPr/>
          </p:nvCxnSpPr>
          <p:spPr bwMode="inv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F4D57F3-3690-4C8F-9DD3-6514140E8449}"/>
                </a:ext>
              </a:extLst>
            </p:cNvPr>
            <p:cNvCxnSpPr/>
            <p:nvPr/>
          </p:nvCxnSpPr>
          <p:spPr bwMode="inv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F1248E6-58FC-4800-A342-F266640388C0}"/>
                </a:ext>
              </a:extLst>
            </p:cNvPr>
            <p:cNvCxnSpPr/>
            <p:nvPr/>
          </p:nvCxnSpPr>
          <p:spPr bwMode="inv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B8011EA-A67B-4792-899C-6F30861FB41B}"/>
                </a:ext>
              </a:extLst>
            </p:cNvPr>
            <p:cNvCxnSpPr/>
            <p:nvPr/>
          </p:nvCxnSpPr>
          <p:spPr bwMode="inv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4E187538-C1B6-4AB3-9E92-1CBE573E39EA}"/>
                </a:ext>
              </a:extLst>
            </p:cNvPr>
            <p:cNvCxnSpPr/>
            <p:nvPr/>
          </p:nvCxnSpPr>
          <p:spPr bwMode="inv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F725F436-5B17-4F6D-B174-9FD6324175C9}"/>
                </a:ext>
              </a:extLst>
            </p:cNvPr>
            <p:cNvCxnSpPr/>
            <p:nvPr/>
          </p:nvCxnSpPr>
          <p:spPr bwMode="inv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DD99996-2943-48E4-B56E-D3F05FDFEC4F}"/>
                </a:ext>
              </a:extLst>
            </p:cNvPr>
            <p:cNvCxnSpPr/>
            <p:nvPr/>
          </p:nvCxnSpPr>
          <p:spPr bwMode="inv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E8B8D663-5E52-4EA2-8D3F-41F6121FAE3C}"/>
                </a:ext>
              </a:extLst>
            </p:cNvPr>
            <p:cNvCxnSpPr/>
            <p:nvPr/>
          </p:nvCxnSpPr>
          <p:spPr bwMode="inv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11F6EC2A-C5C1-4266-92CE-81F84B827556}"/>
                </a:ext>
              </a:extLst>
            </p:cNvPr>
            <p:cNvCxnSpPr/>
            <p:nvPr/>
          </p:nvCxnSpPr>
          <p:spPr bwMode="inv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main body box">
              <a:extLst>
                <a:ext uri="{FF2B5EF4-FFF2-40B4-BE49-F238E27FC236}">
                  <a16:creationId xmlns:a16="http://schemas.microsoft.com/office/drawing/2014/main" id="{B218B8DC-43D2-4BF0-8019-414A6C978B50}"/>
                </a:ext>
              </a:extLst>
            </p:cNvPr>
            <p:cNvSpPr/>
            <p:nvPr/>
          </p:nvSpPr>
          <p:spPr bwMode="inv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2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F8A6CBCB-2578-43F1-B7A4-69F595E6E013}"/>
                </a:ext>
              </a:extLst>
            </p:cNvPr>
            <p:cNvCxnSpPr/>
            <p:nvPr/>
          </p:nvCxnSpPr>
          <p:spPr bwMode="inv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62E19C48-49CD-490C-82AF-6A807F4A91F8}"/>
                </a:ext>
              </a:extLst>
            </p:cNvPr>
            <p:cNvCxnSpPr/>
            <p:nvPr/>
          </p:nvCxnSpPr>
          <p:spPr bwMode="inv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145" name="4. Footnote" hidden="1">
            <a:extLst>
              <a:ext uri="{FF2B5EF4-FFF2-40B4-BE49-F238E27FC236}">
                <a16:creationId xmlns:a16="http://schemas.microsoft.com/office/drawing/2014/main" id="{56E3DC21-21DB-42FE-8721-1BC0E89F13A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53972" y="6278401"/>
            <a:ext cx="7278624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Footnotes</a:t>
            </a:r>
          </a:p>
        </p:txBody>
      </p:sp>
      <p:sp>
        <p:nvSpPr>
          <p:cNvPr id="176" name="Sticker" hidden="1">
            <a:extLst>
              <a:ext uri="{FF2B5EF4-FFF2-40B4-BE49-F238E27FC236}">
                <a16:creationId xmlns:a16="http://schemas.microsoft.com/office/drawing/2014/main" id="{F05F3D84-B1F2-4969-91DD-7BB0F78A4159}"/>
              </a:ext>
            </a:extLst>
          </p:cNvPr>
          <p:cNvSpPr txBox="1"/>
          <p:nvPr/>
        </p:nvSpPr>
        <p:spPr>
          <a:xfrm>
            <a:off x="554737" y="1317849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STICKER</a:t>
            </a:r>
          </a:p>
        </p:txBody>
      </p:sp>
      <p:sp>
        <p:nvSpPr>
          <p:cNvPr id="207" name="ACET" hidden="1">
            <a:extLst>
              <a:ext uri="{FF2B5EF4-FFF2-40B4-BE49-F238E27FC236}">
                <a16:creationId xmlns:a16="http://schemas.microsoft.com/office/drawing/2014/main" id="{9C1AB688-8E46-4BED-871D-3FE073C183F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987739" y="2170801"/>
            <a:ext cx="3049253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Above Chart Exhibit Title</a:t>
            </a:r>
          </a:p>
          <a:p>
            <a:pPr lvl="0"/>
            <a:r>
              <a:rPr lang="en-US" sz="1600" b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Unit of Measure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8BC65-10CC-4404-9B17-2797DDA47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737" y="2170800"/>
            <a:ext cx="2484655" cy="163121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46" name="LegendBoxes" hidden="1">
            <a:extLst>
              <a:ext uri="{FF2B5EF4-FFF2-40B4-BE49-F238E27FC236}">
                <a16:creationId xmlns:a16="http://schemas.microsoft.com/office/drawing/2014/main" id="{CA80CD28-3EF4-4915-9BF7-634974957739}"/>
              </a:ext>
            </a:extLst>
          </p:cNvPr>
          <p:cNvGrpSpPr/>
          <p:nvPr/>
        </p:nvGrpSpPr>
        <p:grpSpPr>
          <a:xfrm>
            <a:off x="10714805" y="4381501"/>
            <a:ext cx="922463" cy="1717283"/>
            <a:chOff x="10554770" y="4322824"/>
            <a:chExt cx="922462" cy="1717282"/>
          </a:xfrm>
        </p:grpSpPr>
        <p:sp>
          <p:nvSpPr>
            <p:cNvPr id="147" name="RectangleLegend1" hidden="1">
              <a:extLst>
                <a:ext uri="{FF2B5EF4-FFF2-40B4-BE49-F238E27FC236}">
                  <a16:creationId xmlns:a16="http://schemas.microsoft.com/office/drawing/2014/main" id="{A9258E4F-75C4-4A89-A1CC-E9ABEDBBE090}"/>
                </a:ext>
              </a:extLst>
            </p:cNvPr>
            <p:cNvSpPr/>
            <p:nvPr/>
          </p:nvSpPr>
          <p:spPr>
            <a:xfrm>
              <a:off x="10554770" y="4344182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8" name="RectangleLegend2" hidden="1">
              <a:extLst>
                <a:ext uri="{FF2B5EF4-FFF2-40B4-BE49-F238E27FC236}">
                  <a16:creationId xmlns:a16="http://schemas.microsoft.com/office/drawing/2014/main" id="{629FBB7E-CCA4-4A6A-9A9E-72DD295C318F}"/>
                </a:ext>
              </a:extLst>
            </p:cNvPr>
            <p:cNvSpPr/>
            <p:nvPr/>
          </p:nvSpPr>
          <p:spPr>
            <a:xfrm>
              <a:off x="10554770" y="4723680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9" name="RectangleLegend3" hidden="1">
              <a:extLst>
                <a:ext uri="{FF2B5EF4-FFF2-40B4-BE49-F238E27FC236}">
                  <a16:creationId xmlns:a16="http://schemas.microsoft.com/office/drawing/2014/main" id="{D5C4B8B6-83E3-4861-8E5D-A2B7BC48A781}"/>
                </a:ext>
              </a:extLst>
            </p:cNvPr>
            <p:cNvSpPr/>
            <p:nvPr/>
          </p:nvSpPr>
          <p:spPr>
            <a:xfrm>
              <a:off x="10554770" y="5097276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0" name="RectangleLegend4" hidden="1">
              <a:extLst>
                <a:ext uri="{FF2B5EF4-FFF2-40B4-BE49-F238E27FC236}">
                  <a16:creationId xmlns:a16="http://schemas.microsoft.com/office/drawing/2014/main" id="{3D45EE2F-3E39-49B6-8580-A6E9607022BE}"/>
                </a:ext>
              </a:extLst>
            </p:cNvPr>
            <p:cNvSpPr/>
            <p:nvPr/>
          </p:nvSpPr>
          <p:spPr>
            <a:xfrm>
              <a:off x="10554770" y="5470872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1" name="RectangleLegend5" hidden="1">
              <a:extLst>
                <a:ext uri="{FF2B5EF4-FFF2-40B4-BE49-F238E27FC236}">
                  <a16:creationId xmlns:a16="http://schemas.microsoft.com/office/drawing/2014/main" id="{08317AA8-2224-4789-AAC3-EECCB68C0443}"/>
                </a:ext>
              </a:extLst>
            </p:cNvPr>
            <p:cNvSpPr/>
            <p:nvPr/>
          </p:nvSpPr>
          <p:spPr>
            <a:xfrm>
              <a:off x="10554770" y="5844468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2" name="Legend1" hidden="1">
              <a:extLst>
                <a:ext uri="{FF2B5EF4-FFF2-40B4-BE49-F238E27FC236}">
                  <a16:creationId xmlns:a16="http://schemas.microsoft.com/office/drawing/2014/main" id="{7DD7D612-3E47-4C7C-BA4D-C06CD30EC83F}"/>
                </a:ext>
              </a:extLst>
            </p:cNvPr>
            <p:cNvSpPr txBox="1"/>
            <p:nvPr/>
          </p:nvSpPr>
          <p:spPr>
            <a:xfrm>
              <a:off x="10880916" y="4322824"/>
              <a:ext cx="596316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53" name="Legend2" hidden="1">
              <a:extLst>
                <a:ext uri="{FF2B5EF4-FFF2-40B4-BE49-F238E27FC236}">
                  <a16:creationId xmlns:a16="http://schemas.microsoft.com/office/drawing/2014/main" id="{55685C12-E6E9-4092-B6CC-9D7495D65670}"/>
                </a:ext>
              </a:extLst>
            </p:cNvPr>
            <p:cNvSpPr txBox="1"/>
            <p:nvPr/>
          </p:nvSpPr>
          <p:spPr>
            <a:xfrm>
              <a:off x="10880916" y="4702323"/>
              <a:ext cx="596316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54" name="Legend3" hidden="1">
              <a:extLst>
                <a:ext uri="{FF2B5EF4-FFF2-40B4-BE49-F238E27FC236}">
                  <a16:creationId xmlns:a16="http://schemas.microsoft.com/office/drawing/2014/main" id="{F1988BE7-89A4-4D07-A1ED-195C8AC41ADD}"/>
                </a:ext>
              </a:extLst>
            </p:cNvPr>
            <p:cNvSpPr txBox="1"/>
            <p:nvPr/>
          </p:nvSpPr>
          <p:spPr>
            <a:xfrm>
              <a:off x="10880916" y="5081820"/>
              <a:ext cx="596316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55" name="Legend4" hidden="1">
              <a:extLst>
                <a:ext uri="{FF2B5EF4-FFF2-40B4-BE49-F238E27FC236}">
                  <a16:creationId xmlns:a16="http://schemas.microsoft.com/office/drawing/2014/main" id="{EE9D9493-CA21-4DDD-A068-EDAF3F4E511C}"/>
                </a:ext>
              </a:extLst>
            </p:cNvPr>
            <p:cNvSpPr txBox="1"/>
            <p:nvPr/>
          </p:nvSpPr>
          <p:spPr>
            <a:xfrm>
              <a:off x="10880916" y="5453241"/>
              <a:ext cx="596316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56" name="Legend5" hidden="1">
              <a:extLst>
                <a:ext uri="{FF2B5EF4-FFF2-40B4-BE49-F238E27FC236}">
                  <a16:creationId xmlns:a16="http://schemas.microsoft.com/office/drawing/2014/main" id="{57B64ECE-D574-4BD7-A59C-F431A55C2B51}"/>
                </a:ext>
              </a:extLst>
            </p:cNvPr>
            <p:cNvSpPr txBox="1"/>
            <p:nvPr/>
          </p:nvSpPr>
          <p:spPr>
            <a:xfrm>
              <a:off x="10880915" y="5824662"/>
              <a:ext cx="596316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</p:grpSp>
      <p:grpSp>
        <p:nvGrpSpPr>
          <p:cNvPr id="157" name="LegendLines" hidden="1">
            <a:extLst>
              <a:ext uri="{FF2B5EF4-FFF2-40B4-BE49-F238E27FC236}">
                <a16:creationId xmlns:a16="http://schemas.microsoft.com/office/drawing/2014/main" id="{1F19BD56-5DB3-42EB-98D4-216C1FC9730F}"/>
              </a:ext>
            </a:extLst>
          </p:cNvPr>
          <p:cNvGrpSpPr/>
          <p:nvPr/>
        </p:nvGrpSpPr>
        <p:grpSpPr>
          <a:xfrm>
            <a:off x="10317306" y="3150832"/>
            <a:ext cx="1319961" cy="958286"/>
            <a:chOff x="10162879" y="3243772"/>
            <a:chExt cx="1319960" cy="958286"/>
          </a:xfrm>
        </p:grpSpPr>
        <p:sp>
          <p:nvSpPr>
            <p:cNvPr id="158" name="Legend1" hidden="1">
              <a:extLst>
                <a:ext uri="{FF2B5EF4-FFF2-40B4-BE49-F238E27FC236}">
                  <a16:creationId xmlns:a16="http://schemas.microsoft.com/office/drawing/2014/main" id="{B84E515F-C591-467F-84BD-754EC7AD41C6}"/>
                </a:ext>
              </a:extLst>
            </p:cNvPr>
            <p:cNvSpPr txBox="1"/>
            <p:nvPr/>
          </p:nvSpPr>
          <p:spPr>
            <a:xfrm>
              <a:off x="10886522" y="3243772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59" name="Legend2" hidden="1">
              <a:extLst>
                <a:ext uri="{FF2B5EF4-FFF2-40B4-BE49-F238E27FC236}">
                  <a16:creationId xmlns:a16="http://schemas.microsoft.com/office/drawing/2014/main" id="{611D38EC-F66D-459F-B2B9-4DDA00E5DB91}"/>
                </a:ext>
              </a:extLst>
            </p:cNvPr>
            <p:cNvSpPr txBox="1"/>
            <p:nvPr/>
          </p:nvSpPr>
          <p:spPr>
            <a:xfrm>
              <a:off x="10886522" y="361519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60" name="Legend3" hidden="1">
              <a:extLst>
                <a:ext uri="{FF2B5EF4-FFF2-40B4-BE49-F238E27FC236}">
                  <a16:creationId xmlns:a16="http://schemas.microsoft.com/office/drawing/2014/main" id="{57AB098F-BA34-455C-AA42-FF57CC8D95F5}"/>
                </a:ext>
              </a:extLst>
            </p:cNvPr>
            <p:cNvSpPr txBox="1"/>
            <p:nvPr/>
          </p:nvSpPr>
          <p:spPr>
            <a:xfrm>
              <a:off x="10886522" y="398661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61" name="LineLegend3" hidden="1">
              <a:extLst>
                <a:ext uri="{FF2B5EF4-FFF2-40B4-BE49-F238E27FC236}">
                  <a16:creationId xmlns:a16="http://schemas.microsoft.com/office/drawing/2014/main" id="{CC5E72DA-DB21-4568-A2DE-DD6A216DEF1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409278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aseline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2" name="LineLegend2" hidden="1">
              <a:extLst>
                <a:ext uri="{FF2B5EF4-FFF2-40B4-BE49-F238E27FC236}">
                  <a16:creationId xmlns:a16="http://schemas.microsoft.com/office/drawing/2014/main" id="{65D3C402-CF40-4272-BD58-0FF694AFC03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71942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aseline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3" name="LineLegend1" hidden="1">
              <a:extLst>
                <a:ext uri="{FF2B5EF4-FFF2-40B4-BE49-F238E27FC236}">
                  <a16:creationId xmlns:a16="http://schemas.microsoft.com/office/drawing/2014/main" id="{3F84A50F-7964-4BEC-B4EF-EF5E1102150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35149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aseline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64" name="LegendMoons" hidden="1">
            <a:extLst>
              <a:ext uri="{FF2B5EF4-FFF2-40B4-BE49-F238E27FC236}">
                <a16:creationId xmlns:a16="http://schemas.microsoft.com/office/drawing/2014/main" id="{B560982C-8987-4462-A095-C8D134C83C50}"/>
              </a:ext>
            </a:extLst>
          </p:cNvPr>
          <p:cNvGrpSpPr/>
          <p:nvPr/>
        </p:nvGrpSpPr>
        <p:grpSpPr>
          <a:xfrm>
            <a:off x="10684861" y="1146588"/>
            <a:ext cx="948949" cy="1731859"/>
            <a:chOff x="7716535" y="2630582"/>
            <a:chExt cx="948949" cy="1731859"/>
          </a:xfrm>
        </p:grpSpPr>
        <p:sp>
          <p:nvSpPr>
            <p:cNvPr id="165" name="Legend1" hidden="1">
              <a:extLst>
                <a:ext uri="{FF2B5EF4-FFF2-40B4-BE49-F238E27FC236}">
                  <a16:creationId xmlns:a16="http://schemas.microsoft.com/office/drawing/2014/main" id="{C4D9749B-0959-46A9-973D-986CBC4AA245}"/>
                </a:ext>
              </a:extLst>
            </p:cNvPr>
            <p:cNvSpPr txBox="1"/>
            <p:nvPr/>
          </p:nvSpPr>
          <p:spPr>
            <a:xfrm>
              <a:off x="8069167" y="2637941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66" name="Legend2" hidden="1">
              <a:extLst>
                <a:ext uri="{FF2B5EF4-FFF2-40B4-BE49-F238E27FC236}">
                  <a16:creationId xmlns:a16="http://schemas.microsoft.com/office/drawing/2014/main" id="{6A71D10E-A6BB-4ABC-8378-681F7A11E5F1}"/>
                </a:ext>
              </a:extLst>
            </p:cNvPr>
            <p:cNvSpPr txBox="1"/>
            <p:nvPr/>
          </p:nvSpPr>
          <p:spPr>
            <a:xfrm>
              <a:off x="8069167" y="3013400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167" name="Legend3" hidden="1">
              <a:extLst>
                <a:ext uri="{FF2B5EF4-FFF2-40B4-BE49-F238E27FC236}">
                  <a16:creationId xmlns:a16="http://schemas.microsoft.com/office/drawing/2014/main" id="{ED2199B6-C571-4B15-9481-E19643A52CD0}"/>
                </a:ext>
              </a:extLst>
            </p:cNvPr>
            <p:cNvSpPr txBox="1"/>
            <p:nvPr/>
          </p:nvSpPr>
          <p:spPr>
            <a:xfrm>
              <a:off x="8069167" y="3388858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208" name="Legend4" hidden="1">
              <a:extLst>
                <a:ext uri="{FF2B5EF4-FFF2-40B4-BE49-F238E27FC236}">
                  <a16:creationId xmlns:a16="http://schemas.microsoft.com/office/drawing/2014/main" id="{11579D41-2DC6-414B-837D-301BFA652A18}"/>
                </a:ext>
              </a:extLst>
            </p:cNvPr>
            <p:cNvSpPr txBox="1"/>
            <p:nvPr/>
          </p:nvSpPr>
          <p:spPr>
            <a:xfrm>
              <a:off x="8069167" y="3764318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209" name="Legend5" hidden="1">
              <a:extLst>
                <a:ext uri="{FF2B5EF4-FFF2-40B4-BE49-F238E27FC236}">
                  <a16:creationId xmlns:a16="http://schemas.microsoft.com/office/drawing/2014/main" id="{DD22A3C5-812F-47B1-8523-78296A84FA4A}"/>
                </a:ext>
              </a:extLst>
            </p:cNvPr>
            <p:cNvSpPr txBox="1"/>
            <p:nvPr/>
          </p:nvSpPr>
          <p:spPr>
            <a:xfrm>
              <a:off x="8069167" y="4139779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grpSp>
          <p:nvGrpSpPr>
            <p:cNvPr id="210" name="MoonLegend1" hidden="1">
              <a:extLst>
                <a:ext uri="{FF2B5EF4-FFF2-40B4-BE49-F238E27FC236}">
                  <a16:creationId xmlns:a16="http://schemas.microsoft.com/office/drawing/2014/main" id="{42B49E20-8EFD-466E-8E85-81E91AD49093}"/>
                </a:ext>
              </a:extLst>
            </p:cNvPr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>
            <a:xfrm>
              <a:off x="7716535" y="2630582"/>
              <a:ext cx="228600" cy="228600"/>
              <a:chOff x="762000" y="1270000"/>
              <a:chExt cx="254000" cy="254000"/>
            </a:xfrm>
          </p:grpSpPr>
          <p:sp>
            <p:nvSpPr>
              <p:cNvPr id="223" name="Oval 222" hidden="1">
                <a:extLst>
                  <a:ext uri="{FF2B5EF4-FFF2-40B4-BE49-F238E27FC236}">
                    <a16:creationId xmlns:a16="http://schemas.microsoft.com/office/drawing/2014/main" id="{11541753-25B6-4AA2-815D-65F572773663}"/>
                  </a:ext>
                </a:extLst>
              </p:cNvPr>
              <p:cNvSpPr/>
              <p:nvPr>
                <p:custDataLst>
                  <p:tags r:id="rId2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24" name="Arc 223" hidden="1">
                <a:extLst>
                  <a:ext uri="{FF2B5EF4-FFF2-40B4-BE49-F238E27FC236}">
                    <a16:creationId xmlns:a16="http://schemas.microsoft.com/office/drawing/2014/main" id="{4EC3CEF4-FB65-45E5-808E-93386A1FA66B}"/>
                  </a:ext>
                </a:extLst>
              </p:cNvPr>
              <p:cNvSpPr/>
              <p:nvPr>
                <p:custDataLst>
                  <p:tags r:id="rId2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1" name="MoonLegend2" hidden="1">
              <a:extLst>
                <a:ext uri="{FF2B5EF4-FFF2-40B4-BE49-F238E27FC236}">
                  <a16:creationId xmlns:a16="http://schemas.microsoft.com/office/drawing/2014/main" id="{32647263-AD77-4208-8C64-6A3C49C07EFE}"/>
                </a:ext>
              </a:extLst>
            </p:cNvPr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>
            <a:xfrm>
              <a:off x="7716535" y="3006395"/>
              <a:ext cx="228600" cy="228600"/>
              <a:chOff x="762000" y="1270000"/>
              <a:chExt cx="254000" cy="254000"/>
            </a:xfrm>
          </p:grpSpPr>
          <p:sp>
            <p:nvSpPr>
              <p:cNvPr id="221" name="Oval 220" hidden="1">
                <a:extLst>
                  <a:ext uri="{FF2B5EF4-FFF2-40B4-BE49-F238E27FC236}">
                    <a16:creationId xmlns:a16="http://schemas.microsoft.com/office/drawing/2014/main" id="{125A56E4-B07A-48E1-9650-74F2C5B5B7E4}"/>
                  </a:ext>
                </a:extLst>
              </p:cNvPr>
              <p:cNvSpPr/>
              <p:nvPr>
                <p:custDataLst>
                  <p:tags r:id="rId2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22" name="Arc 221" hidden="1">
                <a:extLst>
                  <a:ext uri="{FF2B5EF4-FFF2-40B4-BE49-F238E27FC236}">
                    <a16:creationId xmlns:a16="http://schemas.microsoft.com/office/drawing/2014/main" id="{8F6B6081-7B70-4333-B3A0-F9755A6A0F18}"/>
                  </a:ext>
                </a:extLst>
              </p:cNvPr>
              <p:cNvSpPr/>
              <p:nvPr>
                <p:custDataLst>
                  <p:tags r:id="rId2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2" name="MoonLegend3" hidden="1">
              <a:extLst>
                <a:ext uri="{FF2B5EF4-FFF2-40B4-BE49-F238E27FC236}">
                  <a16:creationId xmlns:a16="http://schemas.microsoft.com/office/drawing/2014/main" id="{833E20E0-C05D-4C67-8938-DA688F1D367B}"/>
                </a:ext>
              </a:extLst>
            </p:cNvPr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>
            <a:xfrm>
              <a:off x="7716535" y="3382210"/>
              <a:ext cx="228600" cy="228600"/>
              <a:chOff x="762000" y="1270000"/>
              <a:chExt cx="254000" cy="254000"/>
            </a:xfrm>
          </p:grpSpPr>
          <p:sp>
            <p:nvSpPr>
              <p:cNvPr id="219" name="Oval 218" hidden="1">
                <a:extLst>
                  <a:ext uri="{FF2B5EF4-FFF2-40B4-BE49-F238E27FC236}">
                    <a16:creationId xmlns:a16="http://schemas.microsoft.com/office/drawing/2014/main" id="{42E1583C-9F4C-4436-9380-E5120FA5A0EF}"/>
                  </a:ext>
                </a:extLst>
              </p:cNvPr>
              <p:cNvSpPr/>
              <p:nvPr>
                <p:custDataLst>
                  <p:tags r:id="rId2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20" name="Arc 219" hidden="1">
                <a:extLst>
                  <a:ext uri="{FF2B5EF4-FFF2-40B4-BE49-F238E27FC236}">
                    <a16:creationId xmlns:a16="http://schemas.microsoft.com/office/drawing/2014/main" id="{FEB216D0-946A-4444-870F-B58509CA508B}"/>
                  </a:ext>
                </a:extLst>
              </p:cNvPr>
              <p:cNvSpPr/>
              <p:nvPr>
                <p:custDataLst>
                  <p:tags r:id="rId2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3" name="MoonLegend4" hidden="1">
              <a:extLst>
                <a:ext uri="{FF2B5EF4-FFF2-40B4-BE49-F238E27FC236}">
                  <a16:creationId xmlns:a16="http://schemas.microsoft.com/office/drawing/2014/main" id="{DF51617B-20D2-4C60-9C63-890BDD127DE4}"/>
                </a:ext>
              </a:extLst>
            </p:cNvPr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>
            <a:xfrm>
              <a:off x="7716535" y="3758025"/>
              <a:ext cx="228600" cy="228600"/>
              <a:chOff x="762000" y="1270000"/>
              <a:chExt cx="254000" cy="254000"/>
            </a:xfrm>
          </p:grpSpPr>
          <p:sp>
            <p:nvSpPr>
              <p:cNvPr id="217" name="Oval 216" hidden="1">
                <a:extLst>
                  <a:ext uri="{FF2B5EF4-FFF2-40B4-BE49-F238E27FC236}">
                    <a16:creationId xmlns:a16="http://schemas.microsoft.com/office/drawing/2014/main" id="{A5AE6849-4983-4BBD-9A28-31482D642893}"/>
                  </a:ext>
                </a:extLst>
              </p:cNvPr>
              <p:cNvSpPr/>
              <p:nvPr>
                <p:custDataLst>
                  <p:tags r:id="rId1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18" name="Arc 217" hidden="1">
                <a:extLst>
                  <a:ext uri="{FF2B5EF4-FFF2-40B4-BE49-F238E27FC236}">
                    <a16:creationId xmlns:a16="http://schemas.microsoft.com/office/drawing/2014/main" id="{D294B07E-34FC-4ED9-926E-0F5ECBD5738C}"/>
                  </a:ext>
                </a:extLst>
              </p:cNvPr>
              <p:cNvSpPr/>
              <p:nvPr>
                <p:custDataLst>
                  <p:tags r:id="rId1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4" name="MoonLegend5" hidden="1">
              <a:extLst>
                <a:ext uri="{FF2B5EF4-FFF2-40B4-BE49-F238E27FC236}">
                  <a16:creationId xmlns:a16="http://schemas.microsoft.com/office/drawing/2014/main" id="{563A7D1E-53F1-45EB-B9AF-4DB0B7ED0051}"/>
                </a:ext>
              </a:extLst>
            </p:cNvPr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>
            <a:xfrm>
              <a:off x="7716535" y="4133841"/>
              <a:ext cx="228600" cy="228600"/>
              <a:chOff x="762000" y="1270000"/>
              <a:chExt cx="254000" cy="254000"/>
            </a:xfrm>
          </p:grpSpPr>
          <p:sp>
            <p:nvSpPr>
              <p:cNvPr id="215" name="Oval 214" hidden="1">
                <a:extLst>
                  <a:ext uri="{FF2B5EF4-FFF2-40B4-BE49-F238E27FC236}">
                    <a16:creationId xmlns:a16="http://schemas.microsoft.com/office/drawing/2014/main" id="{CFB6EC74-DC19-4C14-B951-286AC8AFD9D6}"/>
                  </a:ext>
                </a:extLst>
              </p:cNvPr>
              <p:cNvSpPr/>
              <p:nvPr>
                <p:custDataLst>
                  <p:tags r:id="rId1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16" name="Arc 215" hidden="1">
                <a:extLst>
                  <a:ext uri="{FF2B5EF4-FFF2-40B4-BE49-F238E27FC236}">
                    <a16:creationId xmlns:a16="http://schemas.microsoft.com/office/drawing/2014/main" id="{6A8D9835-5612-4262-A8E1-FDD5B94ACE5E}"/>
                  </a:ext>
                </a:extLst>
              </p:cNvPr>
              <p:cNvSpPr/>
              <p:nvPr>
                <p:custDataLst>
                  <p:tags r:id="rId1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70" name="object 18">
            <a:extLst>
              <a:ext uri="{FF2B5EF4-FFF2-40B4-BE49-F238E27FC236}">
                <a16:creationId xmlns:a16="http://schemas.microsoft.com/office/drawing/2014/main" id="{83183FEC-F9D6-449E-9790-4058CD536E11}"/>
              </a:ext>
            </a:extLst>
          </p:cNvPr>
          <p:cNvSpPr/>
          <p:nvPr/>
        </p:nvSpPr>
        <p:spPr>
          <a:xfrm>
            <a:off x="8387547" y="6524650"/>
            <a:ext cx="2409817" cy="333197"/>
          </a:xfrm>
          <a:custGeom>
            <a:avLst/>
            <a:gdLst/>
            <a:ahLst/>
            <a:cxnLst/>
            <a:rect l="l" t="t" r="r" b="b"/>
            <a:pathLst>
              <a:path w="10386060" h="974090">
                <a:moveTo>
                  <a:pt x="10385939" y="0"/>
                </a:moveTo>
                <a:lnTo>
                  <a:pt x="418789" y="0"/>
                </a:lnTo>
                <a:lnTo>
                  <a:pt x="0" y="974051"/>
                </a:lnTo>
                <a:lnTo>
                  <a:pt x="10385939" y="974051"/>
                </a:lnTo>
                <a:lnTo>
                  <a:pt x="10385939" y="0"/>
                </a:lnTo>
                <a:close/>
              </a:path>
            </a:pathLst>
          </a:custGeom>
          <a:solidFill>
            <a:srgbClr val="CACCCC"/>
          </a:solidFill>
        </p:spPr>
        <p:txBody>
          <a:bodyPr wrap="square" lIns="0" tIns="0" rIns="0" bIns="0" rtlCol="0"/>
          <a:lstStyle/>
          <a:p>
            <a:endParaRPr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1" name="object 19">
            <a:extLst>
              <a:ext uri="{FF2B5EF4-FFF2-40B4-BE49-F238E27FC236}">
                <a16:creationId xmlns:a16="http://schemas.microsoft.com/office/drawing/2014/main" id="{61E6217D-5EBC-4D8F-A9ED-61E30817A5E6}"/>
              </a:ext>
            </a:extLst>
          </p:cNvPr>
          <p:cNvSpPr/>
          <p:nvPr/>
        </p:nvSpPr>
        <p:spPr>
          <a:xfrm>
            <a:off x="-1523" y="6631708"/>
            <a:ext cx="12193554" cy="226293"/>
          </a:xfrm>
          <a:custGeom>
            <a:avLst/>
            <a:gdLst/>
            <a:ahLst/>
            <a:cxnLst/>
            <a:rect l="l" t="t" r="r" b="b"/>
            <a:pathLst>
              <a:path w="20104100" h="715009">
                <a:moveTo>
                  <a:pt x="20104099" y="0"/>
                </a:moveTo>
                <a:lnTo>
                  <a:pt x="0" y="0"/>
                </a:lnTo>
                <a:lnTo>
                  <a:pt x="0" y="714822"/>
                </a:lnTo>
                <a:lnTo>
                  <a:pt x="20104099" y="714822"/>
                </a:lnTo>
                <a:lnTo>
                  <a:pt x="20104099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2" name="object 20">
            <a:extLst>
              <a:ext uri="{FF2B5EF4-FFF2-40B4-BE49-F238E27FC236}">
                <a16:creationId xmlns:a16="http://schemas.microsoft.com/office/drawing/2014/main" id="{FAE3826B-FCDC-40A0-B61E-87F17BA7C513}"/>
              </a:ext>
            </a:extLst>
          </p:cNvPr>
          <p:cNvSpPr/>
          <p:nvPr/>
        </p:nvSpPr>
        <p:spPr>
          <a:xfrm>
            <a:off x="9671575" y="6435966"/>
            <a:ext cx="2520497" cy="422035"/>
          </a:xfrm>
          <a:custGeom>
            <a:avLst/>
            <a:gdLst/>
            <a:ahLst/>
            <a:cxnLst/>
            <a:rect l="l" t="t" r="r" b="b"/>
            <a:pathLst>
              <a:path w="10386060" h="1233804">
                <a:moveTo>
                  <a:pt x="10385939" y="0"/>
                </a:moveTo>
                <a:lnTo>
                  <a:pt x="418789" y="0"/>
                </a:lnTo>
                <a:lnTo>
                  <a:pt x="0" y="1233315"/>
                </a:lnTo>
                <a:lnTo>
                  <a:pt x="10385939" y="1233315"/>
                </a:lnTo>
                <a:lnTo>
                  <a:pt x="10385939" y="0"/>
                </a:lnTo>
                <a:close/>
              </a:path>
            </a:pathLst>
          </a:custGeom>
          <a:solidFill>
            <a:srgbClr val="09732D"/>
          </a:solidFill>
        </p:spPr>
        <p:txBody>
          <a:bodyPr wrap="square" lIns="0" tIns="0" rIns="0" bIns="0" rtlCol="0"/>
          <a:lstStyle/>
          <a:p>
            <a:endParaRPr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5" name="Picture 527" descr="Become a DC Business — #ObviouslyDC">
            <a:extLst>
              <a:ext uri="{FF2B5EF4-FFF2-40B4-BE49-F238E27FC236}">
                <a16:creationId xmlns:a16="http://schemas.microsoft.com/office/drawing/2014/main" id="{B8B6EF2D-C12B-42ED-8679-83E3225AD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screen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52292" y="6521100"/>
            <a:ext cx="1342308" cy="26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object 23">
            <a:extLst>
              <a:ext uri="{FF2B5EF4-FFF2-40B4-BE49-F238E27FC236}">
                <a16:creationId xmlns:a16="http://schemas.microsoft.com/office/drawing/2014/main" id="{7A1B2742-7802-4FFF-8276-0447D304B2E0}"/>
              </a:ext>
            </a:extLst>
          </p:cNvPr>
          <p:cNvSpPr/>
          <p:nvPr/>
        </p:nvSpPr>
        <p:spPr>
          <a:xfrm>
            <a:off x="554736" y="948473"/>
            <a:ext cx="1011532" cy="76765"/>
          </a:xfrm>
          <a:custGeom>
            <a:avLst/>
            <a:gdLst/>
            <a:ahLst/>
            <a:cxnLst/>
            <a:rect l="l" t="t" r="r" b="b"/>
            <a:pathLst>
              <a:path w="2349500" h="118110">
                <a:moveTo>
                  <a:pt x="2349013" y="0"/>
                </a:moveTo>
                <a:lnTo>
                  <a:pt x="0" y="0"/>
                </a:lnTo>
                <a:lnTo>
                  <a:pt x="0" y="117833"/>
                </a:lnTo>
                <a:lnTo>
                  <a:pt x="2349013" y="117833"/>
                </a:lnTo>
                <a:lnTo>
                  <a:pt x="2349013" y="0"/>
                </a:lnTo>
                <a:close/>
              </a:path>
            </a:pathLst>
          </a:custGeom>
          <a:solidFill>
            <a:srgbClr val="09732D"/>
          </a:solidFill>
        </p:spPr>
        <p:txBody>
          <a:bodyPr wrap="square" lIns="0" tIns="0" rIns="0" bIns="0" rtlCol="0"/>
          <a:lstStyle/>
          <a:p>
            <a:endParaRPr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1" name="Slide Number">
            <a:extLst>
              <a:ext uri="{FF2B5EF4-FFF2-40B4-BE49-F238E27FC236}">
                <a16:creationId xmlns:a16="http://schemas.microsoft.com/office/drawing/2014/main" id="{C25C3B6D-95FF-4D62-952A-39D937811A24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black">
          <a:xfrm>
            <a:off x="11444605" y="6600447"/>
            <a:ext cx="325501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38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1200" b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algn="r" defTabSz="61073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4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/>
  <p:txStyles>
    <p:titleStyle>
      <a:lvl1pPr algn="l" defTabSz="914391" rtl="0" eaLnBrk="1" latinLnBrk="0" hangingPunct="1">
        <a:lnSpc>
          <a:spcPct val="100000"/>
        </a:lnSpc>
        <a:spcBef>
          <a:spcPct val="0"/>
        </a:spcBef>
        <a:buNone/>
        <a:defRPr lang="en-US" sz="2500" b="0" kern="1200" spc="0" baseline="0" dirty="0">
          <a:ln w="6350" cap="flat">
            <a:noFill/>
            <a:miter lim="800000"/>
          </a:ln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</p:titleStyle>
    <p:bodyStyle>
      <a:lvl1pPr marL="0" indent="0" algn="l" defTabSz="914391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Segoe UI" panose="020B0502040204020203" pitchFamily="34" charset="0"/>
        <a:buChar char="​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228598" indent="-225423" algn="l" defTabSz="914391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10000"/>
        <a:buFont typeface="Wingdings" panose="05000000000000000000" pitchFamily="2" charset="2"/>
        <a:buChar char="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2pPr>
      <a:lvl3pPr marL="442909" indent="-214311" algn="l" defTabSz="914391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10000"/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3pPr>
      <a:lvl4pPr marL="598482" indent="-152399" algn="l" defTabSz="914391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4pPr>
      <a:lvl5pPr marL="817555" indent="-147637" algn="l" defTabSz="914391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00000"/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5pPr>
      <a:lvl6pPr marL="1085840" indent="-171448" algn="l" defTabSz="914391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1085840" indent="-171448" algn="l" defTabSz="914391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1085840" indent="-171448" algn="l" defTabSz="914391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1085840" indent="-171448" algn="l" defTabSz="914391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7329">
          <p15:clr>
            <a:srgbClr val="F26B43"/>
          </p15:clr>
        </p15:guide>
        <p15:guide id="6" pos="345">
          <p15:clr>
            <a:srgbClr val="F26B43"/>
          </p15:clr>
        </p15:guide>
        <p15:guide id="8" orient="horz" pos="404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6.sv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moi.dc.gov/atetaskforc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moi.dc.gov/atetaskforc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ate.taskforce@dc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te.taskforce@dc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moi.dc.gov/atetaskforc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B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umenttype">
            <a:extLst>
              <a:ext uri="{FF2B5EF4-FFF2-40B4-BE49-F238E27FC236}">
                <a16:creationId xmlns:a16="http://schemas.microsoft.com/office/drawing/2014/main" id="{84E82E80-4BD1-48DE-9D7C-920A3C01D44F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098074" y="4627819"/>
            <a:ext cx="4169980" cy="9212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bg1"/>
                </a:solidFill>
                <a:latin typeface="Neutra Text Alt"/>
                <a:cs typeface="Arial"/>
              </a:rPr>
              <a:t>August 7, 2023</a:t>
            </a:r>
          </a:p>
          <a:p>
            <a:endParaRPr lang="en-US">
              <a:latin typeface="Neutra Text Alt" panose="02000000000000000000" pitchFamily="50" charset="0"/>
            </a:endParaRPr>
          </a:p>
          <a:p>
            <a:pPr>
              <a:buNone/>
            </a:pPr>
            <a:endParaRPr lang="en-US">
              <a:latin typeface="Neutra Text Alt" panose="02000000000000000000" pitchFamily="50" charset="0"/>
              <a:sym typeface="Arial" panose="020B0604020202020204" pitchFamily="34" charset="0"/>
            </a:endParaRP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84661BC8-B36E-40B4-9595-8A3FF9B1A13A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098074" y="2944252"/>
            <a:ext cx="8832310" cy="9694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anchor="t" anchorCtr="0">
            <a:spAutoFit/>
          </a:bodyPr>
          <a:lstStyle/>
          <a:p>
            <a:r>
              <a:rPr lang="en-US" sz="3500" b="0">
                <a:solidFill>
                  <a:schemeClr val="bg1"/>
                </a:solidFill>
                <a:latin typeface="Neutra Text Alt" panose="02000000000000000000" pitchFamily="50" charset="0"/>
              </a:rPr>
              <a:t>Mayor’s Task Force on ATE Safety and Equity</a:t>
            </a:r>
            <a:br>
              <a:rPr lang="en-US" sz="3500" b="0">
                <a:solidFill>
                  <a:schemeClr val="bg1"/>
                </a:solidFill>
                <a:latin typeface="Neutra Text Alt" panose="02000000000000000000" pitchFamily="50" charset="0"/>
              </a:rPr>
            </a:br>
            <a:r>
              <a:rPr lang="en-US" sz="3500" b="0">
                <a:solidFill>
                  <a:schemeClr val="bg1"/>
                </a:solidFill>
                <a:latin typeface="Neutra Text Alt" panose="02000000000000000000" pitchFamily="50" charset="0"/>
              </a:rPr>
              <a:t>Full Task Force Meeting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C7585D3-611A-4D7A-AB6A-654F5724C3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07149" y="1692561"/>
            <a:ext cx="1858843" cy="23849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756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7769-CD93-A9EE-6391-CFECBC4B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548" y="3181757"/>
            <a:ext cx="6450903" cy="494486"/>
          </a:xfrm>
        </p:spPr>
        <p:txBody>
          <a:bodyPr>
            <a:noAutofit/>
          </a:bodyPr>
          <a:lstStyle/>
          <a:p>
            <a:pPr algn="ctr"/>
            <a:r>
              <a:rPr lang="en-US" sz="4000"/>
              <a:t>Questions &amp; Discussion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8D70BB7-C7CC-F21E-189D-AD90C6A4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9082"/>
            <a:ext cx="4114800" cy="365125"/>
          </a:xfrm>
        </p:spPr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79A9F6-A189-E3F1-E75C-195F80CE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A542605F-ECAD-8BB7-87C6-F93823393E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2196506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0B1137F-AD20-4469-EFF3-36FD059B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13" y="189254"/>
            <a:ext cx="11673324" cy="494486"/>
          </a:xfrm>
        </p:spPr>
        <p:txBody>
          <a:bodyPr/>
          <a:lstStyle/>
          <a:p>
            <a:r>
              <a:rPr lang="en-US" sz="2200">
                <a:solidFill>
                  <a:srgbClr val="002B3A"/>
                </a:solidFill>
                <a:latin typeface="Neutra Text Alt"/>
              </a:rPr>
              <a:t>Next Steps</a:t>
            </a:r>
            <a:endParaRPr lang="en-US" sz="2200">
              <a:solidFill>
                <a:srgbClr val="FFC000"/>
              </a:solidFill>
              <a:latin typeface="Neutra Text A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A88C8-0D07-33D6-7801-4056723B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63DF3-1DF2-219B-3188-C9468EED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FE4A80-0C9A-6687-7111-02637E023860}"/>
              </a:ext>
            </a:extLst>
          </p:cNvPr>
          <p:cNvSpPr txBox="1"/>
          <p:nvPr/>
        </p:nvSpPr>
        <p:spPr>
          <a:xfrm>
            <a:off x="884691" y="1269099"/>
            <a:ext cx="10410568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37210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2B3A"/>
                </a:solidFill>
                <a:latin typeface="Neutra Text Alt"/>
              </a:rPr>
              <a:t>Next full ATE Task Force meeting: </a:t>
            </a:r>
            <a:r>
              <a:rPr lang="en-US" sz="2400" b="1">
                <a:solidFill>
                  <a:srgbClr val="002B3A"/>
                </a:solidFill>
                <a:latin typeface="Neutra Text Alt"/>
              </a:rPr>
              <a:t>Monday, September 18, 1-2 pm</a:t>
            </a:r>
          </a:p>
          <a:p>
            <a:pPr marL="537210" lvl="1"/>
            <a:r>
              <a:rPr lang="en-US" sz="2400" i="1">
                <a:solidFill>
                  <a:srgbClr val="002B3A"/>
                </a:solidFill>
                <a:latin typeface="Neutra Text Alt"/>
              </a:rPr>
              <a:t>(*changed from Monday, Sept 11)</a:t>
            </a:r>
          </a:p>
          <a:p>
            <a:pPr marL="537210" lvl="1"/>
            <a:endParaRPr lang="en-US" sz="2400" b="1">
              <a:solidFill>
                <a:srgbClr val="002B3A"/>
              </a:solidFill>
              <a:latin typeface="Neutra Text Alt" panose="02000000000000000000" pitchFamily="50" charset="0"/>
            </a:endParaRPr>
          </a:p>
          <a:p>
            <a:pPr marL="53721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2B3A"/>
                </a:solidFill>
                <a:latin typeface="Neutra Text Alt"/>
              </a:rPr>
              <a:t>Next major milestone: </a:t>
            </a:r>
            <a:r>
              <a:rPr lang="en-US" sz="2400" b="1">
                <a:solidFill>
                  <a:srgbClr val="002B3A"/>
                </a:solidFill>
                <a:latin typeface="Neutra Text Alt"/>
              </a:rPr>
              <a:t>Draft of initial subcommittee reports due first week of September</a:t>
            </a:r>
          </a:p>
          <a:p>
            <a:pPr marL="994410" lvl="1" indent="-45720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002B3A"/>
                </a:solidFill>
                <a:latin typeface="Neutra Text Alt"/>
              </a:rPr>
              <a:t>Enforcement &amp; Driver Education subcommittee components due Sept 1; Pilot due Sept 8</a:t>
            </a:r>
            <a:endParaRPr lang="en-US" sz="2400">
              <a:solidFill>
                <a:srgbClr val="002B3A"/>
              </a:solidFill>
              <a:latin typeface="Neutra Text Alt"/>
            </a:endParaRPr>
          </a:p>
          <a:p>
            <a:pPr marL="537210" indent="-457200">
              <a:buFont typeface="Arial" panose="020B0604020202020204" pitchFamily="34" charset="0"/>
              <a:buChar char="•"/>
            </a:pPr>
            <a:endParaRPr lang="en-US" sz="2400">
              <a:solidFill>
                <a:srgbClr val="002B3A"/>
              </a:solidFill>
              <a:latin typeface="Neutra Text Alt"/>
            </a:endParaRPr>
          </a:p>
          <a:p>
            <a:pPr marL="994410" lvl="1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2B3A"/>
                </a:solidFill>
                <a:latin typeface="Neutra Text Alt"/>
              </a:rPr>
              <a:t>Today’s recording and slides will be posted to </a:t>
            </a:r>
            <a:r>
              <a:rPr lang="en-US" sz="2400">
                <a:solidFill>
                  <a:srgbClr val="002B3A"/>
                </a:solidFill>
                <a:latin typeface="Neutra Text Alt"/>
                <a:hlinkClick r:id="rId3"/>
              </a:rPr>
              <a:t>https://dmoi.dc.gov/atetaskforce</a:t>
            </a:r>
            <a:r>
              <a:rPr lang="en-US" sz="2400">
                <a:solidFill>
                  <a:srgbClr val="002B3A"/>
                </a:solidFill>
                <a:latin typeface="Neutra Text Alt"/>
              </a:rPr>
              <a:t> </a:t>
            </a:r>
          </a:p>
          <a:p>
            <a:pPr marL="80010">
              <a:lnSpc>
                <a:spcPct val="100000"/>
              </a:lnSpc>
            </a:pPr>
            <a:endParaRPr lang="en-US" sz="2400">
              <a:solidFill>
                <a:srgbClr val="002B3A"/>
              </a:solidFill>
              <a:latin typeface="Neutra Text Alt"/>
            </a:endParaRPr>
          </a:p>
          <a:p>
            <a:pPr marL="537210" indent="-457200">
              <a:lnSpc>
                <a:spcPct val="100000"/>
              </a:lnSpc>
              <a:buFont typeface="+mj-lt"/>
              <a:buAutoNum type="arabicPeriod"/>
            </a:pPr>
            <a:endParaRPr lang="en-US" sz="2400" b="1">
              <a:solidFill>
                <a:srgbClr val="002B3A"/>
              </a:solidFill>
              <a:latin typeface="Neutra Text Alt" panose="02000000000000000000" pitchFamily="50" charset="0"/>
            </a:endParaRP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7FC8497-012F-B37A-791B-0704F7F8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2942217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7769-CD93-A9EE-6391-CFECBC4B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700" y="2309336"/>
            <a:ext cx="8844600" cy="2239328"/>
          </a:xfrm>
        </p:spPr>
        <p:txBody>
          <a:bodyPr>
            <a:normAutofit/>
          </a:bodyPr>
          <a:lstStyle/>
          <a:p>
            <a:r>
              <a:rPr lang="en-US" b="0"/>
              <a:t>Task Force Website: 		</a:t>
            </a:r>
            <a:r>
              <a:rPr lang="en-US" b="0">
                <a:hlinkClick r:id="rId3"/>
              </a:rPr>
              <a:t>https://dmoi.dc.gov/atetaskforce</a:t>
            </a:r>
            <a:br>
              <a:rPr lang="en-US" b="0"/>
            </a:br>
            <a:r>
              <a:rPr lang="en-US" b="0"/>
              <a:t>Task Force Email: 		</a:t>
            </a:r>
            <a:r>
              <a:rPr lang="en-US" b="0">
                <a:hlinkClick r:id="rId4"/>
              </a:rPr>
              <a:t>ate.taskforce@dc.gov</a:t>
            </a:r>
            <a:r>
              <a:rPr lang="en-US" b="0"/>
              <a:t> </a:t>
            </a:r>
            <a:br>
              <a:rPr lang="en-US" b="0"/>
            </a:br>
            <a:br>
              <a:rPr lang="en-US" b="0"/>
            </a:br>
            <a:r>
              <a:rPr lang="en-US" b="0"/>
              <a:t>			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8D70BB7-C7CC-F21E-189D-AD90C6A4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9082"/>
            <a:ext cx="4114800" cy="365125"/>
          </a:xfrm>
        </p:spPr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79A9F6-A189-E3F1-E75C-195F80CE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0C5535-FF0F-C343-822E-F26A0C7B568A}"/>
              </a:ext>
            </a:extLst>
          </p:cNvPr>
          <p:cNvSpPr txBox="1"/>
          <p:nvPr/>
        </p:nvSpPr>
        <p:spPr>
          <a:xfrm>
            <a:off x="2770415" y="1309433"/>
            <a:ext cx="665117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>
                <a:latin typeface="Neutra Text" panose="02000000000000000000" pitchFamily="50" charset="0"/>
              </a:rPr>
              <a:t>For Additional Information or to Contact Us </a:t>
            </a: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13767094-162F-0BD5-DC61-BFA310F164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268961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0B1137F-AD20-4469-EFF3-36FD059B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38" y="121355"/>
            <a:ext cx="11673324" cy="494486"/>
          </a:xfrm>
        </p:spPr>
        <p:txBody>
          <a:bodyPr/>
          <a:lstStyle/>
          <a:p>
            <a:r>
              <a:rPr lang="en-US" sz="2800">
                <a:solidFill>
                  <a:srgbClr val="002B3A"/>
                </a:solidFill>
                <a:latin typeface="Neutra Text Alt"/>
              </a:rPr>
              <a:t>Agenda</a:t>
            </a:r>
            <a:endParaRPr lang="en-US" sz="2800">
              <a:solidFill>
                <a:srgbClr val="FFC000"/>
              </a:solidFill>
              <a:latin typeface="Neutra Text A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2EC32E-3F28-A0E8-514B-55D041E9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7,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A88C8-0D07-33D6-7801-4056723B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63DF3-1DF2-219B-3188-C9468EED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1A689FF-2775-F150-0118-3F2CDD22F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0902"/>
              </p:ext>
            </p:extLst>
          </p:nvPr>
        </p:nvGraphicFramePr>
        <p:xfrm>
          <a:off x="1335811" y="1490294"/>
          <a:ext cx="9941465" cy="31897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41465">
                  <a:extLst>
                    <a:ext uri="{9D8B030D-6E8A-4147-A177-3AD203B41FA5}">
                      <a16:colId xmlns:a16="http://schemas.microsoft.com/office/drawing/2014/main" val="104790491"/>
                    </a:ext>
                  </a:extLst>
                </a:gridCol>
              </a:tblGrid>
              <a:tr h="581012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85000"/>
                        </a:lnSpc>
                        <a:spcAft>
                          <a:spcPts val="500"/>
                        </a:spcAft>
                        <a:buClr>
                          <a:srgbClr val="09732D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Neutra Text"/>
                        </a:rPr>
                        <a:t>Welcome and Introduction</a:t>
                      </a:r>
                      <a:endParaRPr lang="en-US" sz="2800" b="0" i="0">
                        <a:solidFill>
                          <a:srgbClr val="000000"/>
                        </a:solidFill>
                        <a:effectLst/>
                        <a:latin typeface="Neutra Text"/>
                      </a:endParaRPr>
                    </a:p>
                  </a:txBody>
                  <a:tcPr marR="228600" marT="91440" marB="137160"/>
                </a:tc>
                <a:extLst>
                  <a:ext uri="{0D108BD9-81ED-4DB2-BD59-A6C34878D82A}">
                    <a16:rowId xmlns:a16="http://schemas.microsoft.com/office/drawing/2014/main" val="1262617189"/>
                  </a:ext>
                </a:extLst>
              </a:tr>
              <a:tr h="631375">
                <a:tc>
                  <a:txBody>
                    <a:bodyPr/>
                    <a:lstStyle/>
                    <a:p>
                      <a:pPr marL="457200" marR="0" lvl="0" indent="-457200" algn="l" defTabSz="914391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>
                          <a:srgbClr val="09732D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latin typeface="Neutra Text"/>
                        </a:rPr>
                        <a:t>Recap of Task Force and Scope</a:t>
                      </a:r>
                    </a:p>
                  </a:txBody>
                  <a:tcPr marR="228600" marT="91440" marB="137160"/>
                </a:tc>
                <a:extLst>
                  <a:ext uri="{0D108BD9-81ED-4DB2-BD59-A6C34878D82A}">
                    <a16:rowId xmlns:a16="http://schemas.microsoft.com/office/drawing/2014/main" val="727724537"/>
                  </a:ext>
                </a:extLst>
              </a:tr>
              <a:tr h="687892">
                <a:tc>
                  <a:txBody>
                    <a:bodyPr/>
                    <a:lstStyle/>
                    <a:p>
                      <a:pPr marL="457200" marR="0" lvl="0" indent="-457200" algn="l" defTabSz="914391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>
                          <a:srgbClr val="09732D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Neutra Text"/>
                        </a:rPr>
                        <a:t>Subcommittee Reports</a:t>
                      </a:r>
                    </a:p>
                  </a:txBody>
                  <a:tcPr marR="228600" marT="91440" marB="137160"/>
                </a:tc>
                <a:extLst>
                  <a:ext uri="{0D108BD9-81ED-4DB2-BD59-A6C34878D82A}">
                    <a16:rowId xmlns:a16="http://schemas.microsoft.com/office/drawing/2014/main" val="3366318312"/>
                  </a:ext>
                </a:extLst>
              </a:tr>
              <a:tr h="568999">
                <a:tc>
                  <a:txBody>
                    <a:bodyPr/>
                    <a:lstStyle/>
                    <a:p>
                      <a:pPr marL="457200" marR="0" lvl="0" indent="-457200" algn="l" defTabSz="914391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>
                          <a:srgbClr val="09732D"/>
                        </a:buClr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Neutra Text"/>
                        </a:rPr>
                        <a:t>Questions &amp; Comments from Public</a:t>
                      </a:r>
                      <a:endParaRPr lang="en-US" sz="2800" b="0" i="0">
                        <a:solidFill>
                          <a:srgbClr val="000000"/>
                        </a:solidFill>
                        <a:effectLst/>
                        <a:latin typeface="Neutra Text"/>
                      </a:endParaRPr>
                    </a:p>
                  </a:txBody>
                  <a:tcPr marR="228600" marT="91440" marB="137160"/>
                </a:tc>
                <a:extLst>
                  <a:ext uri="{0D108BD9-81ED-4DB2-BD59-A6C34878D82A}">
                    <a16:rowId xmlns:a16="http://schemas.microsoft.com/office/drawing/2014/main" val="1230742422"/>
                  </a:ext>
                </a:extLst>
              </a:tr>
              <a:tr h="687892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85000"/>
                        </a:lnSpc>
                        <a:spcAft>
                          <a:spcPts val="500"/>
                        </a:spcAft>
                        <a:buClr>
                          <a:srgbClr val="09732D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Neutra Text"/>
                        </a:rPr>
                        <a:t>Next Steps &amp; Wrap Up</a:t>
                      </a:r>
                      <a:endParaRPr lang="en-US" sz="2800" b="0" i="0">
                        <a:solidFill>
                          <a:srgbClr val="000000"/>
                        </a:solidFill>
                        <a:effectLst/>
                        <a:latin typeface="Neutra Text"/>
                      </a:endParaRPr>
                    </a:p>
                  </a:txBody>
                  <a:tcPr marR="228600" marT="91440" marB="137160"/>
                </a:tc>
                <a:extLst>
                  <a:ext uri="{0D108BD9-81ED-4DB2-BD59-A6C34878D82A}">
                    <a16:rowId xmlns:a16="http://schemas.microsoft.com/office/drawing/2014/main" val="524901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5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21">
            <a:extLst>
              <a:ext uri="{FF2B5EF4-FFF2-40B4-BE49-F238E27FC236}">
                <a16:creationId xmlns:a16="http://schemas.microsoft.com/office/drawing/2014/main" id="{BEF25BC2-C05C-6716-0142-C7013B42F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01887"/>
              </p:ext>
            </p:extLst>
          </p:nvPr>
        </p:nvGraphicFramePr>
        <p:xfrm>
          <a:off x="0" y="-1"/>
          <a:ext cx="12192000" cy="6549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025">
                  <a:extLst>
                    <a:ext uri="{9D8B030D-6E8A-4147-A177-3AD203B41FA5}">
                      <a16:colId xmlns:a16="http://schemas.microsoft.com/office/drawing/2014/main" val="1220133112"/>
                    </a:ext>
                  </a:extLst>
                </a:gridCol>
                <a:gridCol w="8562975">
                  <a:extLst>
                    <a:ext uri="{9D8B030D-6E8A-4147-A177-3AD203B41FA5}">
                      <a16:colId xmlns:a16="http://schemas.microsoft.com/office/drawing/2014/main" val="3914832989"/>
                    </a:ext>
                  </a:extLst>
                </a:gridCol>
              </a:tblGrid>
              <a:tr h="6549081">
                <a:tc>
                  <a:txBody>
                    <a:bodyPr/>
                    <a:lstStyle/>
                    <a:p>
                      <a:r>
                        <a:rPr lang="en-US" sz="2600" b="1">
                          <a:solidFill>
                            <a:schemeClr val="bg1"/>
                          </a:solidFill>
                          <a:latin typeface="Neutra Text Alt"/>
                        </a:rPr>
                        <a:t>Reminders</a:t>
                      </a: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r>
                        <a:rPr lang="en-US" sz="2200" b="1">
                          <a:solidFill>
                            <a:srgbClr val="002B3A"/>
                          </a:solidFill>
                          <a:latin typeface="Neutra Text Alt"/>
                        </a:rPr>
                        <a:t>Participant Expectations and Meeting Logistics</a:t>
                      </a: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/>
                      </a:endParaRPr>
                    </a:p>
                  </a:txBody>
                  <a:tcPr marL="457200" marR="228600" marT="9144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9732D"/>
                    </a:solidFill>
                  </a:tcPr>
                </a:tc>
                <a:tc>
                  <a:txBody>
                    <a:bodyPr/>
                    <a:lstStyle/>
                    <a:p>
                      <a:pPr marL="4000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9732D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tx1"/>
                        </a:solidFill>
                        <a:latin typeface="Neutra Text Alt"/>
                      </a:endParaRPr>
                    </a:p>
                  </a:txBody>
                  <a:tcPr marR="685800" marT="9144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555886"/>
                  </a:ext>
                </a:extLst>
              </a:tr>
            </a:tbl>
          </a:graphicData>
        </a:graphic>
      </p:graphicFrame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4C2B453-D577-EA28-9B6D-F3901955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9082"/>
            <a:ext cx="4114800" cy="365125"/>
          </a:xfrm>
        </p:spPr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30ADF-AE80-D6D9-25F1-7A84A58F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5CDE5-60E4-8828-0AEC-2DCD6EA4872C}"/>
              </a:ext>
            </a:extLst>
          </p:cNvPr>
          <p:cNvSpPr txBox="1"/>
          <p:nvPr/>
        </p:nvSpPr>
        <p:spPr>
          <a:xfrm>
            <a:off x="3889968" y="181384"/>
            <a:ext cx="77686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Neutra Text" panose="02000000000000000000" pitchFamily="50" charset="0"/>
              </a:rPr>
              <a:t>This meeting is being recorded and will be posted to the DC gov website</a:t>
            </a:r>
          </a:p>
          <a:p>
            <a:endParaRPr lang="en-US" sz="2000">
              <a:latin typeface="Neutra Text" panose="02000000000000000000" pitchFamily="50" charset="0"/>
            </a:endParaRPr>
          </a:p>
          <a:p>
            <a:r>
              <a:rPr lang="en-US" sz="2400" b="1">
                <a:latin typeface="Neutra Text" panose="02000000000000000000" pitchFamily="50" charset="0"/>
              </a:rPr>
              <a:t>Members of the Public</a:t>
            </a:r>
          </a:p>
          <a:p>
            <a:pPr marL="285750" indent="-285750">
              <a:buFontTx/>
              <a:buChar char="-"/>
            </a:pPr>
            <a:r>
              <a:rPr lang="en-US" sz="2000">
                <a:latin typeface="Neutra Text" panose="02000000000000000000" pitchFamily="50" charset="0"/>
              </a:rPr>
              <a:t>Full Task Force meetings are open to the public to listen in</a:t>
            </a:r>
          </a:p>
          <a:p>
            <a:pPr marL="285750" indent="-285750">
              <a:buFontTx/>
              <a:buChar char="-"/>
            </a:pPr>
            <a:r>
              <a:rPr lang="en-US" sz="2000">
                <a:latin typeface="Neutra Text" panose="02000000000000000000" pitchFamily="50" charset="0"/>
              </a:rPr>
              <a:t>5-10 minutes at the end of each full Task Force meeting agenda will be set aside for public comments and questions</a:t>
            </a:r>
          </a:p>
          <a:p>
            <a:pPr marL="285750" indent="-285750">
              <a:buFontTx/>
              <a:buChar char="-"/>
            </a:pPr>
            <a:r>
              <a:rPr lang="en-US" sz="2000">
                <a:latin typeface="Neutra Text" panose="02000000000000000000" pitchFamily="50" charset="0"/>
              </a:rPr>
              <a:t>Members of the public can share comments or questions via the Q&amp;A function (lower right-hand corner of your WebEx screen)</a:t>
            </a:r>
          </a:p>
          <a:p>
            <a:pPr marL="285750" indent="-285750">
              <a:buFontTx/>
              <a:buChar char="-"/>
            </a:pPr>
            <a:r>
              <a:rPr lang="en-US" sz="2000">
                <a:latin typeface="Neutra Text" panose="02000000000000000000" pitchFamily="50" charset="0"/>
              </a:rPr>
              <a:t>If you have trouble using the Q&amp;A function, please email </a:t>
            </a:r>
            <a:r>
              <a:rPr lang="en-US" sz="2000">
                <a:latin typeface="Neutra Text" panose="02000000000000000000" pitchFamily="50" charset="0"/>
                <a:hlinkClick r:id="rId3"/>
              </a:rPr>
              <a:t>ate.taskforce@dc.gov</a:t>
            </a:r>
            <a:r>
              <a:rPr lang="en-US" sz="2000">
                <a:latin typeface="Neutra Text" panose="02000000000000000000" pitchFamily="50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000">
                <a:latin typeface="Neutra Text" panose="02000000000000000000" pitchFamily="50" charset="0"/>
              </a:rPr>
              <a:t>We are planning to have additional ways to engage beyond Task Force meetings – more to follow</a:t>
            </a:r>
          </a:p>
          <a:p>
            <a:endParaRPr lang="en-US" sz="2000" b="1">
              <a:latin typeface="Neutra Text" panose="02000000000000000000" pitchFamily="50" charset="0"/>
            </a:endParaRPr>
          </a:p>
          <a:p>
            <a:r>
              <a:rPr lang="en-US" sz="2400" b="1">
                <a:latin typeface="Neutra Text" panose="02000000000000000000" pitchFamily="50" charset="0"/>
              </a:rPr>
              <a:t>Records</a:t>
            </a:r>
          </a:p>
          <a:p>
            <a:pPr marL="285750" indent="-285750">
              <a:buFontTx/>
              <a:buChar char="-"/>
            </a:pPr>
            <a:r>
              <a:rPr lang="en-US" sz="2000">
                <a:latin typeface="Neutra Text" panose="02000000000000000000" pitchFamily="50" charset="0"/>
              </a:rPr>
              <a:t>Meeting dates, call-in details, and draft agendas are available at: </a:t>
            </a:r>
            <a:r>
              <a:rPr lang="en-US" sz="2000">
                <a:latin typeface="Neutra Text" panose="02000000000000000000" pitchFamily="50" charset="0"/>
                <a:hlinkClick r:id="rId4"/>
              </a:rPr>
              <a:t>https://dmoi.dc.gov/atetaskforce</a:t>
            </a:r>
            <a:r>
              <a:rPr lang="en-US" sz="2000">
                <a:latin typeface="Neutra Text" panose="02000000000000000000" pitchFamily="50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000">
                <a:latin typeface="Neutra Text" panose="02000000000000000000" pitchFamily="50" charset="0"/>
              </a:rPr>
              <a:t>Meeting recordings and slides will be posted to the website as soon as possible following each session</a:t>
            </a: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02F95990-420D-F53E-FDE8-923AD672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421583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C1959076-667E-B14E-6DF2-8919FEB8A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46942"/>
              </p:ext>
            </p:extLst>
          </p:nvPr>
        </p:nvGraphicFramePr>
        <p:xfrm>
          <a:off x="0" y="0"/>
          <a:ext cx="12192000" cy="6549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154">
                  <a:extLst>
                    <a:ext uri="{9D8B030D-6E8A-4147-A177-3AD203B41FA5}">
                      <a16:colId xmlns:a16="http://schemas.microsoft.com/office/drawing/2014/main" val="1220133112"/>
                    </a:ext>
                  </a:extLst>
                </a:gridCol>
                <a:gridCol w="8557846">
                  <a:extLst>
                    <a:ext uri="{9D8B030D-6E8A-4147-A177-3AD203B41FA5}">
                      <a16:colId xmlns:a16="http://schemas.microsoft.com/office/drawing/2014/main" val="3914832989"/>
                    </a:ext>
                  </a:extLst>
                </a:gridCol>
              </a:tblGrid>
              <a:tr h="6549081">
                <a:tc>
                  <a:txBody>
                    <a:bodyPr/>
                    <a:lstStyle/>
                    <a:p>
                      <a:endParaRPr lang="en-US" sz="2200" b="1">
                        <a:solidFill>
                          <a:schemeClr val="bg1"/>
                        </a:solidFill>
                        <a:latin typeface="Neutra Text Alt" panose="02000000000000000000" pitchFamily="50" charset="0"/>
                      </a:endParaRPr>
                    </a:p>
                    <a:p>
                      <a:r>
                        <a:rPr lang="en-US" sz="2600" b="1">
                          <a:solidFill>
                            <a:schemeClr val="bg1"/>
                          </a:solidFill>
                          <a:latin typeface="Neutra Text Alt" panose="02000000000000000000" pitchFamily="50" charset="0"/>
                        </a:rPr>
                        <a:t>Recap of the ATE Task Force Scope and Charge</a:t>
                      </a:r>
                    </a:p>
                    <a:p>
                      <a:endParaRPr lang="en-US" sz="1600" b="1">
                        <a:solidFill>
                          <a:srgbClr val="002B3A"/>
                        </a:solidFill>
                        <a:latin typeface="Neutra Text Alt" panose="02000000000000000000" pitchFamily="50" charset="0"/>
                      </a:endParaRPr>
                    </a:p>
                  </a:txBody>
                  <a:tcPr marL="457200" marR="228600" marT="9144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9732D"/>
                    </a:solidFill>
                  </a:tcPr>
                </a:tc>
                <a:tc>
                  <a:txBody>
                    <a:bodyPr/>
                    <a:lstStyle/>
                    <a:p>
                      <a:pPr marL="4000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9732D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tx1"/>
                        </a:solidFill>
                        <a:latin typeface="Neutra Text Alt" panose="02000000000000000000" pitchFamily="50" charset="0"/>
                      </a:endParaRPr>
                    </a:p>
                  </a:txBody>
                  <a:tcPr marR="685800" marT="9601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55588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E27BA00-4FC2-D654-6DDB-BA527249C498}"/>
              </a:ext>
            </a:extLst>
          </p:cNvPr>
          <p:cNvSpPr txBox="1"/>
          <p:nvPr/>
        </p:nvSpPr>
        <p:spPr>
          <a:xfrm>
            <a:off x="4038600" y="643051"/>
            <a:ext cx="72507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">
              <a:lnSpc>
                <a:spcPct val="100000"/>
              </a:lnSpc>
            </a:pPr>
            <a:r>
              <a:rPr lang="en-US" sz="2800" b="1">
                <a:solidFill>
                  <a:srgbClr val="002A3A"/>
                </a:solidFill>
                <a:latin typeface="Neutra Text Alt" panose="02000000000000000000" pitchFamily="50" charset="0"/>
              </a:rPr>
              <a:t>Scope: </a:t>
            </a:r>
            <a:r>
              <a:rPr lang="en-US" sz="2800">
                <a:solidFill>
                  <a:srgbClr val="002A3A"/>
                </a:solidFill>
                <a:latin typeface="Neutra Text Alt" panose="02000000000000000000" pitchFamily="50" charset="0"/>
              </a:rPr>
              <a:t>Automated traffic enforcement (ATE) measures in DC and ATE related policy and operations; fine and fee schedule for moving violations; driver education and behavior change as they relate to ATE</a:t>
            </a:r>
          </a:p>
          <a:p>
            <a:pPr marL="80010">
              <a:lnSpc>
                <a:spcPct val="100000"/>
              </a:lnSpc>
            </a:pPr>
            <a:endParaRPr lang="en-US" sz="2800" b="1">
              <a:solidFill>
                <a:srgbClr val="002A3A"/>
              </a:solidFill>
              <a:latin typeface="Neutra Text Alt" panose="02000000000000000000" pitchFamily="50" charset="0"/>
            </a:endParaRPr>
          </a:p>
          <a:p>
            <a:pPr marL="80010">
              <a:lnSpc>
                <a:spcPct val="100000"/>
              </a:lnSpc>
            </a:pPr>
            <a:r>
              <a:rPr lang="en-US" sz="2800" b="1">
                <a:solidFill>
                  <a:srgbClr val="002A3A"/>
                </a:solidFill>
                <a:latin typeface="Neutra Text Alt" panose="02000000000000000000" pitchFamily="50" charset="0"/>
              </a:rPr>
              <a:t>Charge: </a:t>
            </a:r>
            <a:r>
              <a:rPr lang="en-US" sz="2800">
                <a:solidFill>
                  <a:srgbClr val="002A3A"/>
                </a:solidFill>
                <a:latin typeface="Neutra Text Alt" panose="02000000000000000000" pitchFamily="50" charset="0"/>
              </a:rPr>
              <a:t>Research and make recommendations for ways in which the District could improve the way it uses ATE as a tool to maximize traffic safety and minimize disparate impacts of financial penalties on drivers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E72CCD5-6093-F11B-5947-848BC93A29B1}"/>
              </a:ext>
            </a:extLst>
          </p:cNvPr>
          <p:cNvSpPr txBox="1">
            <a:spLocks/>
          </p:cNvSpPr>
          <p:nvPr/>
        </p:nvSpPr>
        <p:spPr>
          <a:xfrm>
            <a:off x="9302580" y="6549081"/>
            <a:ext cx="274320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Neutra Text Alt" panose="020000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0F5A53-27C7-435F-A9FC-D1B6E6119A1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68172C4F-B94F-30E5-E6E3-85E02A4129C0}"/>
              </a:ext>
            </a:extLst>
          </p:cNvPr>
          <p:cNvSpPr txBox="1">
            <a:spLocks/>
          </p:cNvSpPr>
          <p:nvPr/>
        </p:nvSpPr>
        <p:spPr>
          <a:xfrm>
            <a:off x="4038600" y="6549081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Neutra Text Alt" panose="020000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ATE Task Force</a:t>
            </a:r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2AA8C806-DE4B-D0AA-B590-7FC350471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307143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A88C8-0D07-33D6-7801-4056723B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63DF3-1DF2-219B-3188-C9468EED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C1959076-667E-B14E-6DF2-8919FEB8AEE9}"/>
              </a:ext>
            </a:extLst>
          </p:cNvPr>
          <p:cNvGraphicFramePr>
            <a:graphicFrameLocks noGrp="1"/>
          </p:cNvGraphicFramePr>
          <p:nvPr/>
        </p:nvGraphicFramePr>
        <p:xfrm>
          <a:off x="0" y="1"/>
          <a:ext cx="12192000" cy="6549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025">
                  <a:extLst>
                    <a:ext uri="{9D8B030D-6E8A-4147-A177-3AD203B41FA5}">
                      <a16:colId xmlns:a16="http://schemas.microsoft.com/office/drawing/2014/main" val="1220133112"/>
                    </a:ext>
                  </a:extLst>
                </a:gridCol>
                <a:gridCol w="8562975">
                  <a:extLst>
                    <a:ext uri="{9D8B030D-6E8A-4147-A177-3AD203B41FA5}">
                      <a16:colId xmlns:a16="http://schemas.microsoft.com/office/drawing/2014/main" val="3914832989"/>
                    </a:ext>
                  </a:extLst>
                </a:gridCol>
              </a:tblGrid>
              <a:tr h="6549081">
                <a:tc>
                  <a:txBody>
                    <a:bodyPr/>
                    <a:lstStyle/>
                    <a:p>
                      <a:pPr marL="173038" indent="0"/>
                      <a:r>
                        <a:rPr lang="en-US" sz="2200" b="1">
                          <a:solidFill>
                            <a:schemeClr val="bg1"/>
                          </a:solidFill>
                          <a:latin typeface="Neutra Text Alt"/>
                        </a:rPr>
                        <a:t>Task Force</a:t>
                      </a:r>
                    </a:p>
                    <a:p>
                      <a:pPr marL="173038" indent="0"/>
                      <a:r>
                        <a:rPr lang="en-US" sz="2200" b="1">
                          <a:solidFill>
                            <a:schemeClr val="bg1"/>
                          </a:solidFill>
                          <a:latin typeface="Neutra Text Alt"/>
                        </a:rPr>
                        <a:t>Timeline</a:t>
                      </a:r>
                    </a:p>
                  </a:txBody>
                  <a:tcPr marL="457200" marR="228600" marT="9144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9732D"/>
                    </a:solidFill>
                  </a:tcPr>
                </a:tc>
                <a:tc>
                  <a:txBody>
                    <a:bodyPr/>
                    <a:lstStyle/>
                    <a:p>
                      <a:pPr marL="4000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9732D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tx1"/>
                        </a:solidFill>
                        <a:latin typeface="Neutra Text Alt"/>
                      </a:endParaRPr>
                    </a:p>
                  </a:txBody>
                  <a:tcPr marR="685800" marT="9144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555886"/>
                  </a:ext>
                </a:extLst>
              </a:tr>
            </a:tbl>
          </a:graphicData>
        </a:graphic>
      </p:graphicFrame>
      <p:sp>
        <p:nvSpPr>
          <p:cNvPr id="9" name="Left Brace 8">
            <a:extLst>
              <a:ext uri="{FF2B5EF4-FFF2-40B4-BE49-F238E27FC236}">
                <a16:creationId xmlns:a16="http://schemas.microsoft.com/office/drawing/2014/main" id="{7010A608-09BF-6365-DA8F-83C9A33BC0A4}"/>
              </a:ext>
            </a:extLst>
          </p:cNvPr>
          <p:cNvSpPr/>
          <p:nvPr/>
        </p:nvSpPr>
        <p:spPr>
          <a:xfrm rot="10800000">
            <a:off x="8302515" y="2309568"/>
            <a:ext cx="284781" cy="259751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B95188F-108A-0FFF-E20C-9DEAB9255D28}"/>
              </a:ext>
            </a:extLst>
          </p:cNvPr>
          <p:cNvSpPr txBox="1">
            <a:spLocks/>
          </p:cNvSpPr>
          <p:nvPr/>
        </p:nvSpPr>
        <p:spPr>
          <a:xfrm>
            <a:off x="4035434" y="1072887"/>
            <a:ext cx="2995325" cy="77207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598" indent="-228598" algn="l" defTabSz="91439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utra Text Alt" panose="02000000000000000000" pitchFamily="50" charset="0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utra Text Alt" panose="02000000000000000000" pitchFamily="50" charset="0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utra Text Alt" panose="02000000000000000000" pitchFamily="50" charset="0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Neutra Text Alt" panose="02000000000000000000" pitchFamily="50" charset="0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Neutra Text Alt" panose="02000000000000000000" pitchFamily="50" charset="0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>
                <a:latin typeface="Neutra Text" panose="02000000000000000000" pitchFamily="2" charset="0"/>
              </a:rPr>
              <a:t>ATE Task Force meets monthly</a:t>
            </a:r>
          </a:p>
          <a:p>
            <a:r>
              <a:rPr lang="en-US" sz="1500">
                <a:latin typeface="Neutra Text" panose="02000000000000000000" pitchFamily="2" charset="0"/>
              </a:rPr>
              <a:t>Subcommittees meet biweekly or as needed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84D35B3-63C5-B9C3-8020-4E99EFCD0A59}"/>
              </a:ext>
            </a:extLst>
          </p:cNvPr>
          <p:cNvCxnSpPr>
            <a:cxnSpLocks/>
          </p:cNvCxnSpPr>
          <p:nvPr/>
        </p:nvCxnSpPr>
        <p:spPr>
          <a:xfrm>
            <a:off x="8130747" y="407773"/>
            <a:ext cx="0" cy="5943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89307EBD-ACA5-55A6-BCC8-5E45A17652B3}"/>
              </a:ext>
            </a:extLst>
          </p:cNvPr>
          <p:cNvSpPr txBox="1">
            <a:spLocks/>
          </p:cNvSpPr>
          <p:nvPr/>
        </p:nvSpPr>
        <p:spPr>
          <a:xfrm>
            <a:off x="8794015" y="3451990"/>
            <a:ext cx="2998572" cy="586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>
                <a:latin typeface="Neutra Text" panose="02000000000000000000" pitchFamily="2" charset="0"/>
              </a:rPr>
              <a:t>FY24 pilot program </a:t>
            </a:r>
            <a:r>
              <a:rPr lang="en-US" sz="1600">
                <a:latin typeface="Neutra Text" panose="02000000000000000000" pitchFamily="2" charset="0"/>
              </a:rPr>
              <a:t>(if advisable)</a:t>
            </a:r>
            <a:endParaRPr lang="en-US" sz="1600" b="1">
              <a:latin typeface="Neutra Text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600">
              <a:latin typeface="Neutra Text" panose="02000000000000000000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9181EFE-4C57-9A86-163A-7925BB4587A3}"/>
              </a:ext>
            </a:extLst>
          </p:cNvPr>
          <p:cNvSpPr/>
          <p:nvPr/>
        </p:nvSpPr>
        <p:spPr>
          <a:xfrm>
            <a:off x="8080222" y="557483"/>
            <a:ext cx="101041" cy="10104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0E2E33-0B0E-D735-0320-D92DD373B676}"/>
              </a:ext>
            </a:extLst>
          </p:cNvPr>
          <p:cNvSpPr/>
          <p:nvPr/>
        </p:nvSpPr>
        <p:spPr>
          <a:xfrm>
            <a:off x="8091637" y="2211308"/>
            <a:ext cx="101041" cy="10104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60F7245-34BD-A62F-75CB-3E40AC6E14B0}"/>
              </a:ext>
            </a:extLst>
          </p:cNvPr>
          <p:cNvSpPr/>
          <p:nvPr/>
        </p:nvSpPr>
        <p:spPr>
          <a:xfrm>
            <a:off x="8080221" y="5122007"/>
            <a:ext cx="101041" cy="10104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30CF6008-2FC8-55AA-352F-619FB74E4A58}"/>
              </a:ext>
            </a:extLst>
          </p:cNvPr>
          <p:cNvSpPr txBox="1">
            <a:spLocks/>
          </p:cNvSpPr>
          <p:nvPr/>
        </p:nvSpPr>
        <p:spPr>
          <a:xfrm rot="21031494">
            <a:off x="8203759" y="300256"/>
            <a:ext cx="1427118" cy="391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>
                <a:latin typeface="Neutra Text" panose="02000000000000000000" pitchFamily="2" charset="0"/>
              </a:rPr>
              <a:t>March 2023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13FC3374-D69A-9C2C-38DE-65339C9AB1C0}"/>
              </a:ext>
            </a:extLst>
          </p:cNvPr>
          <p:cNvSpPr txBox="1">
            <a:spLocks/>
          </p:cNvSpPr>
          <p:nvPr/>
        </p:nvSpPr>
        <p:spPr>
          <a:xfrm rot="21053399">
            <a:off x="8250245" y="1826526"/>
            <a:ext cx="1988741" cy="391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>
                <a:latin typeface="Neutra Text" panose="02000000000000000000" pitchFamily="2" charset="0"/>
              </a:rPr>
              <a:t>September 2023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4CF4D55D-0718-A537-AB03-C7E3E6E81243}"/>
              </a:ext>
            </a:extLst>
          </p:cNvPr>
          <p:cNvSpPr txBox="1">
            <a:spLocks/>
          </p:cNvSpPr>
          <p:nvPr/>
        </p:nvSpPr>
        <p:spPr>
          <a:xfrm rot="21179023">
            <a:off x="8210624" y="4870656"/>
            <a:ext cx="2183911" cy="3915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>
                <a:latin typeface="Neutra Text" panose="02000000000000000000" pitchFamily="2" charset="0"/>
              </a:rPr>
              <a:t>September 2024</a:t>
            </a: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BC38514B-4584-368E-230D-43D8646B688D}"/>
              </a:ext>
            </a:extLst>
          </p:cNvPr>
          <p:cNvSpPr/>
          <p:nvPr/>
        </p:nvSpPr>
        <p:spPr>
          <a:xfrm>
            <a:off x="7714260" y="658525"/>
            <a:ext cx="301056" cy="15789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34FDC753-52D5-2067-58B2-4E53B2E317ED}"/>
              </a:ext>
            </a:extLst>
          </p:cNvPr>
          <p:cNvSpPr txBox="1">
            <a:spLocks/>
          </p:cNvSpPr>
          <p:nvPr/>
        </p:nvSpPr>
        <p:spPr>
          <a:xfrm>
            <a:off x="4435537" y="2112061"/>
            <a:ext cx="2823289" cy="386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>
                <a:latin typeface="Neutra Text" panose="02000000000000000000" pitchFamily="2" charset="0"/>
              </a:rPr>
              <a:t>Initial report delivered to CA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FBC10981-09B8-C56B-359E-F693A9771B28}"/>
              </a:ext>
            </a:extLst>
          </p:cNvPr>
          <p:cNvSpPr txBox="1">
            <a:spLocks/>
          </p:cNvSpPr>
          <p:nvPr/>
        </p:nvSpPr>
        <p:spPr>
          <a:xfrm>
            <a:off x="3778593" y="3364893"/>
            <a:ext cx="3903847" cy="7720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>
                <a:latin typeface="Neutra Text" panose="02000000000000000000" pitchFamily="2" charset="0"/>
              </a:rPr>
              <a:t>ATE Task Force meets monthly or quarterly</a:t>
            </a:r>
          </a:p>
          <a:p>
            <a:r>
              <a:rPr lang="en-US" sz="1500">
                <a:latin typeface="Neutra Text" panose="02000000000000000000" pitchFamily="2" charset="0"/>
              </a:rPr>
              <a:t>Subcommittees meet monthly or as needed</a:t>
            </a:r>
          </a:p>
        </p:txBody>
      </p:sp>
      <p:sp>
        <p:nvSpPr>
          <p:cNvPr id="26" name="Content Placeholder 4">
            <a:extLst>
              <a:ext uri="{FF2B5EF4-FFF2-40B4-BE49-F238E27FC236}">
                <a16:creationId xmlns:a16="http://schemas.microsoft.com/office/drawing/2014/main" id="{5F50CE93-37A1-FDF7-6011-17BC4E9EBCBA}"/>
              </a:ext>
            </a:extLst>
          </p:cNvPr>
          <p:cNvSpPr txBox="1">
            <a:spLocks/>
          </p:cNvSpPr>
          <p:nvPr/>
        </p:nvSpPr>
        <p:spPr>
          <a:xfrm>
            <a:off x="4207200" y="5619189"/>
            <a:ext cx="3657587" cy="708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>
                <a:latin typeface="Neutra Text" panose="02000000000000000000" pitchFamily="2" charset="0"/>
              </a:rPr>
              <a:t>ATE Task Force sunsets </a:t>
            </a:r>
          </a:p>
          <a:p>
            <a:r>
              <a:rPr lang="en-US" sz="1500">
                <a:latin typeface="Neutra Text" panose="02000000000000000000" pitchFamily="2" charset="0"/>
              </a:rPr>
              <a:t>Task Force reconvened if necessary</a:t>
            </a:r>
          </a:p>
        </p:txBody>
      </p:sp>
      <p:sp>
        <p:nvSpPr>
          <p:cNvPr id="27" name="Content Placeholder 4">
            <a:extLst>
              <a:ext uri="{FF2B5EF4-FFF2-40B4-BE49-F238E27FC236}">
                <a16:creationId xmlns:a16="http://schemas.microsoft.com/office/drawing/2014/main" id="{38ACDA03-55BC-2B5B-2342-DB3718AAB858}"/>
              </a:ext>
            </a:extLst>
          </p:cNvPr>
          <p:cNvSpPr txBox="1">
            <a:spLocks/>
          </p:cNvSpPr>
          <p:nvPr/>
        </p:nvSpPr>
        <p:spPr>
          <a:xfrm>
            <a:off x="4429203" y="5008128"/>
            <a:ext cx="2804931" cy="386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>
                <a:latin typeface="Neutra Text" panose="02000000000000000000" pitchFamily="2" charset="0"/>
              </a:rPr>
              <a:t>Final report delivered to CA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EAEA63-87D9-4CC8-5B94-CF1C272D442D}"/>
              </a:ext>
            </a:extLst>
          </p:cNvPr>
          <p:cNvCxnSpPr/>
          <p:nvPr/>
        </p:nvCxnSpPr>
        <p:spPr>
          <a:xfrm>
            <a:off x="7329962" y="2261828"/>
            <a:ext cx="3842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03521D4-F7D3-BA01-9AC8-D5A714BBDCF5}"/>
              </a:ext>
            </a:extLst>
          </p:cNvPr>
          <p:cNvCxnSpPr/>
          <p:nvPr/>
        </p:nvCxnSpPr>
        <p:spPr>
          <a:xfrm>
            <a:off x="7586824" y="3652597"/>
            <a:ext cx="3842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A5E600-B21B-7910-F0CF-3F1BE8220CE0}"/>
              </a:ext>
            </a:extLst>
          </p:cNvPr>
          <p:cNvCxnSpPr/>
          <p:nvPr/>
        </p:nvCxnSpPr>
        <p:spPr>
          <a:xfrm>
            <a:off x="7441029" y="5172527"/>
            <a:ext cx="3842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E49F3C0-E0D8-E3D6-D70F-744387552611}"/>
              </a:ext>
            </a:extLst>
          </p:cNvPr>
          <p:cNvCxnSpPr/>
          <p:nvPr/>
        </p:nvCxnSpPr>
        <p:spPr>
          <a:xfrm>
            <a:off x="7529304" y="5859817"/>
            <a:ext cx="3842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D2CDE1-C759-7ED9-4299-419E6DBB92B8}"/>
              </a:ext>
            </a:extLst>
          </p:cNvPr>
          <p:cNvSpPr txBox="1">
            <a:spLocks/>
          </p:cNvSpPr>
          <p:nvPr/>
        </p:nvSpPr>
        <p:spPr>
          <a:xfrm rot="21179023">
            <a:off x="8214713" y="5540863"/>
            <a:ext cx="2673408" cy="3915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>
                <a:latin typeface="Neutra Text" panose="02000000000000000000" pitchFamily="2" charset="0"/>
              </a:rPr>
              <a:t>60 days after final report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22F4544-DDE6-5CEE-7250-B645AEA20558}"/>
              </a:ext>
            </a:extLst>
          </p:cNvPr>
          <p:cNvSpPr/>
          <p:nvPr/>
        </p:nvSpPr>
        <p:spPr>
          <a:xfrm>
            <a:off x="8081239" y="5809297"/>
            <a:ext cx="101041" cy="10104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B21D2E03-BDE4-F879-D2C1-1E5E12C3B1D3}"/>
              </a:ext>
            </a:extLst>
          </p:cNvPr>
          <p:cNvSpPr/>
          <p:nvPr/>
        </p:nvSpPr>
        <p:spPr>
          <a:xfrm>
            <a:off x="8080221" y="1627560"/>
            <a:ext cx="441042" cy="38603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1F1E9CA-75F1-C290-5DDF-A51D997CBE97}"/>
              </a:ext>
            </a:extLst>
          </p:cNvPr>
          <p:cNvSpPr txBox="1">
            <a:spLocks/>
          </p:cNvSpPr>
          <p:nvPr/>
        </p:nvSpPr>
        <p:spPr>
          <a:xfrm rot="20893126">
            <a:off x="8439039" y="1374181"/>
            <a:ext cx="2823289" cy="386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>
                <a:solidFill>
                  <a:srgbClr val="C00000"/>
                </a:solidFill>
                <a:latin typeface="Neutra Text" panose="02000000000000000000" pitchFamily="2" charset="0"/>
              </a:rPr>
              <a:t>We are approximately here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5F6AE-97D7-237E-4778-2164D3BF5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248791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7769-CD93-A9EE-6391-CFECBC4B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336" y="1224702"/>
            <a:ext cx="3343327" cy="494486"/>
          </a:xfrm>
        </p:spPr>
        <p:txBody>
          <a:bodyPr>
            <a:normAutofit/>
          </a:bodyPr>
          <a:lstStyle/>
          <a:p>
            <a:pPr algn="ctr"/>
            <a:r>
              <a:rPr lang="en-US"/>
              <a:t>Subcommittee Reports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8D70BB7-C7CC-F21E-189D-AD90C6A4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9082"/>
            <a:ext cx="4114800" cy="365125"/>
          </a:xfrm>
        </p:spPr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79A9F6-A189-E3F1-E75C-195F80CE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CA0B7B-B8AF-D728-731C-6C45B0AA39E9}"/>
              </a:ext>
            </a:extLst>
          </p:cNvPr>
          <p:cNvSpPr txBox="1">
            <a:spLocks/>
          </p:cNvSpPr>
          <p:nvPr/>
        </p:nvSpPr>
        <p:spPr>
          <a:xfrm>
            <a:off x="2187144" y="2762195"/>
            <a:ext cx="7115436" cy="13336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Neutra Text Alt" panose="02000000000000000000" pitchFamily="50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/>
              <a:t>Pilot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>
                <a:latin typeface="Neutra Text Alt"/>
              </a:rPr>
              <a:t>Ticket Enforcement &amp; 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>
                <a:latin typeface="Neutra Text Alt"/>
              </a:rPr>
              <a:t>Driver Education &amp; Behavior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/>
          </a:p>
          <a:p>
            <a:r>
              <a:rPr lang="en-US" b="0"/>
              <a:t>What have you worked on so far and what is next? 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94A8C529-6A24-3544-CC25-F02EDC66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428703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C14E-CFCD-E636-0574-46967E709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33" y="211288"/>
            <a:ext cx="10515600" cy="494486"/>
          </a:xfrm>
        </p:spPr>
        <p:txBody>
          <a:bodyPr>
            <a:normAutofit/>
          </a:bodyPr>
          <a:lstStyle/>
          <a:p>
            <a:r>
              <a:rPr lang="en-US"/>
              <a:t>Pilot Subcommittee Report-Out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FF29EB3-0CFA-97CB-8A1C-751D875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9082"/>
            <a:ext cx="4114800" cy="365125"/>
          </a:xfrm>
        </p:spPr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7DA00-7E63-0AD5-AAEA-BCBC7499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20543FC-34DB-ABCD-F531-EB0DBA78E50C}"/>
              </a:ext>
            </a:extLst>
          </p:cNvPr>
          <p:cNvSpPr txBox="1">
            <a:spLocks/>
          </p:cNvSpPr>
          <p:nvPr/>
        </p:nvSpPr>
        <p:spPr>
          <a:xfrm>
            <a:off x="9302580" y="6549082"/>
            <a:ext cx="274320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Neutra Text Alt" panose="020000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0F5A53-27C7-435F-A9FC-D1B6E6119A1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7ACD78-9580-C8A1-F27E-F7CD28A5C1C8}"/>
              </a:ext>
            </a:extLst>
          </p:cNvPr>
          <p:cNvSpPr txBox="1"/>
          <p:nvPr/>
        </p:nvSpPr>
        <p:spPr>
          <a:xfrm>
            <a:off x="2060154" y="3701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3DF137-2B48-9793-5BA2-3CA7844365A1}"/>
              </a:ext>
            </a:extLst>
          </p:cNvPr>
          <p:cNvSpPr txBox="1"/>
          <p:nvPr/>
        </p:nvSpPr>
        <p:spPr>
          <a:xfrm>
            <a:off x="641733" y="1332268"/>
            <a:ext cx="1075695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200" i="1">
                <a:latin typeface="Neutra Text" panose="02000000000000000000" pitchFamily="50" charset="0"/>
                <a:ea typeface="Times New Roman" panose="02020603050405020304" pitchFamily="18" charset="0"/>
              </a:rPr>
              <a:t>What have you worked on so far and what is next?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 i="1"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Neutra Text" panose="02000000000000000000" pitchFamily="50" charset="0"/>
                <a:ea typeface="Times New Roman" panose="02020603050405020304" pitchFamily="18" charset="0"/>
              </a:rPr>
              <a:t>Focus: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 b="1"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Neutra Text" panose="02000000000000000000" pitchFamily="50" charset="0"/>
                <a:ea typeface="Times New Roman" panose="02020603050405020304" pitchFamily="18" charset="0"/>
              </a:rPr>
              <a:t>Study the </a:t>
            </a:r>
            <a:r>
              <a:rPr lang="en-US" sz="2200" b="1">
                <a:latin typeface="Neutra Text" panose="02000000000000000000" pitchFamily="50" charset="0"/>
                <a:ea typeface="Times New Roman" panose="02020603050405020304" pitchFamily="18" charset="0"/>
              </a:rPr>
              <a:t>feasibility &amp; advisability of a </a:t>
            </a:r>
            <a:r>
              <a:rPr lang="en-US" sz="2200" b="1"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pilot program</a:t>
            </a:r>
            <a:r>
              <a:rPr lang="en-US" sz="2200"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 to balance traffic safety and equitable traffic fine burdens to maximize the efficacy of the District’s ATE program.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>
              <a:effectLst/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Recommendations may include or go beyond an ability-to-pay pilot as laid out in the Mayor’s Order and should be feasible for implementation in FY24 with potential for future expansion contingent upon successful results.</a:t>
            </a:r>
            <a:endParaRPr lang="en-US" sz="2200">
              <a:effectLst/>
              <a:latin typeface="Neutra Text" panose="02000000000000000000" pitchFamily="50" charset="0"/>
              <a:ea typeface="DengXian" panose="02010600030101010101" pitchFamily="2" charset="-122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7555BD94-E392-3141-258B-5690EC04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321005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C14E-CFCD-E636-0574-46967E709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39" y="341955"/>
            <a:ext cx="10515600" cy="494486"/>
          </a:xfrm>
        </p:spPr>
        <p:txBody>
          <a:bodyPr>
            <a:normAutofit/>
          </a:bodyPr>
          <a:lstStyle/>
          <a:p>
            <a:r>
              <a:rPr lang="en-US">
                <a:latin typeface="Neutra Text Alt"/>
              </a:rPr>
              <a:t>Ticket Enforcement &amp; Compliance Subcommittee Report-Out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868149A-2A54-E429-10E2-04B15945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9082"/>
            <a:ext cx="4114800" cy="365125"/>
          </a:xfrm>
        </p:spPr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7DA00-7E63-0AD5-AAEA-BCBC7499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534D33-7C6D-F176-1BA6-10D20150C524}"/>
              </a:ext>
            </a:extLst>
          </p:cNvPr>
          <p:cNvSpPr txBox="1"/>
          <p:nvPr/>
        </p:nvSpPr>
        <p:spPr>
          <a:xfrm>
            <a:off x="567639" y="1491191"/>
            <a:ext cx="1076841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200" i="1">
                <a:latin typeface="Neutra Text" panose="02000000000000000000" pitchFamily="50" charset="0"/>
                <a:ea typeface="Times New Roman" panose="02020603050405020304" pitchFamily="18" charset="0"/>
              </a:rPr>
              <a:t>What have you worked on so far and what is next?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 i="1"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Neutra Text" panose="02000000000000000000" pitchFamily="50" charset="0"/>
                <a:ea typeface="Times New Roman" panose="02020603050405020304" pitchFamily="18" charset="0"/>
              </a:rPr>
              <a:t>Focus: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>
              <a:effectLst/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Study </a:t>
            </a:r>
            <a:r>
              <a:rPr lang="en-US" sz="2200" b="1"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approaches to improving ticket compliance</a:t>
            </a:r>
            <a:r>
              <a:rPr lang="en-US" sz="2200"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, including looking at past ticket amnesties, inter-jurisdictional reciprocity, fine schedules, ticket penalties, and examples from other jurisdictions.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980C967B-C917-A063-0E4A-A1C683BE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255783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C14E-CFCD-E636-0574-46967E709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136" y="259239"/>
            <a:ext cx="10515600" cy="494486"/>
          </a:xfrm>
        </p:spPr>
        <p:txBody>
          <a:bodyPr>
            <a:normAutofit/>
          </a:bodyPr>
          <a:lstStyle/>
          <a:p>
            <a:r>
              <a:rPr lang="en-US"/>
              <a:t>Driver Education &amp; Behavior Change Report-Out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EA95968-314D-A125-D1B3-422739F58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9082"/>
            <a:ext cx="4114800" cy="365125"/>
          </a:xfrm>
        </p:spPr>
        <p:txBody>
          <a:bodyPr/>
          <a:lstStyle/>
          <a:p>
            <a:r>
              <a:rPr lang="fr-FR"/>
              <a:t>ATE </a:t>
            </a:r>
            <a:r>
              <a:rPr lang="fr-FR" err="1"/>
              <a:t>Task</a:t>
            </a:r>
            <a:r>
              <a:rPr lang="fr-FR"/>
              <a:t> Force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7DA00-7E63-0AD5-AAEA-BCBC7499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5A53-27C7-435F-A9FC-D1B6E6119A1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300C6-FF7B-1D06-C26F-6917821A6938}"/>
              </a:ext>
            </a:extLst>
          </p:cNvPr>
          <p:cNvSpPr txBox="1"/>
          <p:nvPr/>
        </p:nvSpPr>
        <p:spPr>
          <a:xfrm>
            <a:off x="705136" y="1496149"/>
            <a:ext cx="10417976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200" i="1">
                <a:latin typeface="Neutra Text" panose="02000000000000000000" pitchFamily="50" charset="0"/>
                <a:ea typeface="Times New Roman" panose="02020603050405020304" pitchFamily="18" charset="0"/>
              </a:rPr>
              <a:t>What have you worked on so far and what is next?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 i="1"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latin typeface="Neutra Text" panose="02000000000000000000" pitchFamily="50" charset="0"/>
                <a:ea typeface="Times New Roman" panose="02020603050405020304" pitchFamily="18" charset="0"/>
              </a:rPr>
              <a:t>Focus: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>
              <a:solidFill>
                <a:srgbClr val="002B3A"/>
              </a:solidFill>
              <a:effectLst/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B3A"/>
                </a:solidFill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Advise the Task Force on </a:t>
            </a:r>
            <a:r>
              <a:rPr lang="en-US" sz="2200" b="1">
                <a:solidFill>
                  <a:srgbClr val="002B3A"/>
                </a:solidFill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complements to and advancements in ATE practices </a:t>
            </a:r>
            <a:r>
              <a:rPr lang="en-US" sz="2200">
                <a:solidFill>
                  <a:srgbClr val="002B3A"/>
                </a:solidFill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to reduce traffic crashes and fatalities and improve driver education and behavior change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>
              <a:solidFill>
                <a:srgbClr val="002B3A"/>
              </a:solidFill>
              <a:effectLst/>
              <a:latin typeface="Neutra Text" panose="02000000000000000000" pitchFamily="50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B3A"/>
                </a:solidFill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Can include driver </a:t>
            </a:r>
            <a:r>
              <a:rPr lang="en-US" sz="2200">
                <a:solidFill>
                  <a:srgbClr val="002B3A"/>
                </a:solidFill>
                <a:latin typeface="Neutra Text" panose="02000000000000000000" pitchFamily="50" charset="0"/>
                <a:ea typeface="Times New Roman" panose="02020603050405020304" pitchFamily="18" charset="0"/>
              </a:rPr>
              <a:t>behavioral interventions </a:t>
            </a:r>
            <a:r>
              <a:rPr lang="en-US" sz="2200">
                <a:solidFill>
                  <a:srgbClr val="002B3A"/>
                </a:solidFill>
                <a:effectLst/>
                <a:latin typeface="Neutra Text" panose="02000000000000000000" pitchFamily="50" charset="0"/>
                <a:ea typeface="Times New Roman" panose="02020603050405020304" pitchFamily="18" charset="0"/>
              </a:rPr>
              <a:t>such as The Lab @ DC’s high risk driver pilot</a:t>
            </a:r>
            <a:endParaRPr lang="en-US" sz="2200">
              <a:solidFill>
                <a:srgbClr val="002B3A"/>
              </a:solidFill>
              <a:effectLst/>
              <a:latin typeface="Neutra Text" panose="02000000000000000000" pitchFamily="50" charset="0"/>
              <a:ea typeface="DengXian" panose="02010600030101010101" pitchFamily="2" charset="-122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B000BBBA-A53E-A201-A51D-C276AB2D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744" y="6557617"/>
            <a:ext cx="4114800" cy="365125"/>
          </a:xfrm>
        </p:spPr>
        <p:txBody>
          <a:bodyPr/>
          <a:lstStyle/>
          <a:p>
            <a:r>
              <a:rPr lang="en-US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18018305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A0evTD9FXplcSqw.av8M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Dar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TitleContra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YLYSbLzP8DsqQ5_IDv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Gri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heme/theme1.xml><?xml version="1.0" encoding="utf-8"?>
<a:theme xmlns:a="http://schemas.openxmlformats.org/drawingml/2006/main" name="Budget Tea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dget Team" id="{71D2683B-0CBA-4186-91D6-0C76697ACB92}" vid="{5A62CD65-6772-44CB-9173-E0956C4537DC}"/>
    </a:ext>
  </a:extLst>
</a:theme>
</file>

<file path=ppt/theme/theme2.xml><?xml version="1.0" encoding="utf-8"?>
<a:theme xmlns:a="http://schemas.openxmlformats.org/drawingml/2006/main" name="1_Contrast">
  <a:themeElements>
    <a:clrScheme name="Scheme2">
      <a:dk1>
        <a:srgbClr val="FFFFFF"/>
      </a:dk1>
      <a:lt1>
        <a:srgbClr val="002B3A"/>
      </a:lt1>
      <a:dk2>
        <a:srgbClr val="000000"/>
      </a:dk2>
      <a:lt2>
        <a:srgbClr val="000000"/>
      </a:lt2>
      <a:accent1>
        <a:srgbClr val="FFFFFF"/>
      </a:accent1>
      <a:accent2>
        <a:srgbClr val="09732D"/>
      </a:accent2>
      <a:accent3>
        <a:srgbClr val="005068"/>
      </a:accent3>
      <a:accent4>
        <a:srgbClr val="CACCCC"/>
      </a:accent4>
      <a:accent5>
        <a:srgbClr val="787878"/>
      </a:accent5>
      <a:accent6>
        <a:srgbClr val="9A9C9C"/>
      </a:accent6>
      <a:hlink>
        <a:srgbClr val="0000FF"/>
      </a:hlink>
      <a:folHlink>
        <a:srgbClr val="800080"/>
      </a:folHlink>
    </a:clrScheme>
    <a:fontScheme name="Custom 2">
      <a:majorFont>
        <a:latin typeface="Neutra Display Titling"/>
        <a:ea typeface=""/>
        <a:cs typeface=""/>
      </a:majorFont>
      <a:minorFont>
        <a:latin typeface="Neutra Tex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2">
        <a:dk1>
          <a:srgbClr val="FFFFFF"/>
        </a:dk1>
        <a:lt1>
          <a:srgbClr val="002B3A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9732D"/>
        </a:accent2>
        <a:accent3>
          <a:srgbClr val="005068"/>
        </a:accent3>
        <a:accent4>
          <a:srgbClr val="CACCCC"/>
        </a:accent4>
        <a:accent5>
          <a:srgbClr val="787878"/>
        </a:accent5>
        <a:accent6>
          <a:srgbClr val="9A9C9C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US1074_OFF" id="{6A6EB35D-0950-4936-9855-7D6DE6DB96BD}" vid="{F353E7B1-16F7-4996-B936-331802B641D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8DF4F3D0DC143ACE2A876970527D6" ma:contentTypeVersion="14" ma:contentTypeDescription="Create a new document." ma:contentTypeScope="" ma:versionID="8b6e1f6b359cb0f5f77ed217b1692b9f">
  <xsd:schema xmlns:xsd="http://www.w3.org/2001/XMLSchema" xmlns:xs="http://www.w3.org/2001/XMLSchema" xmlns:p="http://schemas.microsoft.com/office/2006/metadata/properties" xmlns:ns2="e73e1296-ce65-4c90-bf70-0cbe13f0f3c7" xmlns:ns3="793eb9f9-15a3-4db3-af48-a153a180f315" targetNamespace="http://schemas.microsoft.com/office/2006/metadata/properties" ma:root="true" ma:fieldsID="41affbb931e81df5dacff10bb5809cf9" ns2:_="" ns3:_="">
    <xsd:import namespace="e73e1296-ce65-4c90-bf70-0cbe13f0f3c7"/>
    <xsd:import namespace="793eb9f9-15a3-4db3-af48-a153a180f3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e1296-ce65-4c90-bf70-0cbe13f0f3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eb9f9-15a3-4db3-af48-a153a180f3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3d1d932-67e3-452e-bf32-fbc2aa8b58ca}" ma:internalName="TaxCatchAll" ma:showField="CatchAllData" ma:web="793eb9f9-15a3-4db3-af48-a153a180f3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93eb9f9-15a3-4db3-af48-a153a180f315" xsi:nil="true"/>
    <lcf76f155ced4ddcb4097134ff3c332f xmlns="e73e1296-ce65-4c90-bf70-0cbe13f0f3c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AF942E-A734-42F9-85A7-B42ADD567212}">
  <ds:schemaRefs>
    <ds:schemaRef ds:uri="793eb9f9-15a3-4db3-af48-a153a180f315"/>
    <ds:schemaRef ds:uri="e73e1296-ce65-4c90-bf70-0cbe13f0f3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7C88ACE-620A-4A66-8014-A3A4F36D54DE}">
  <ds:schemaRefs>
    <ds:schemaRef ds:uri="http://purl.org/dc/elements/1.1/"/>
    <ds:schemaRef ds:uri="http://www.w3.org/XML/1998/namespace"/>
    <ds:schemaRef ds:uri="http://schemas.microsoft.com/office/2006/documentManagement/types"/>
    <ds:schemaRef ds:uri="793eb9f9-15a3-4db3-af48-a153a180f315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73e1296-ce65-4c90-bf70-0cbe13f0f3c7"/>
  </ds:schemaRefs>
</ds:datastoreItem>
</file>

<file path=customXml/itemProps3.xml><?xml version="1.0" encoding="utf-8"?>
<ds:datastoreItem xmlns:ds="http://schemas.openxmlformats.org/officeDocument/2006/customXml" ds:itemID="{1337A630-438F-4B10-8266-CC7595870E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Budget Team</Template>
  <TotalTime>0</TotalTime>
  <Words>1034</Words>
  <Application>Microsoft Office PowerPoint</Application>
  <PresentationFormat>Widescreen</PresentationFormat>
  <Paragraphs>179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Courier New</vt:lpstr>
      <vt:lpstr>Neutra Text</vt:lpstr>
      <vt:lpstr>Neutra Text Alt</vt:lpstr>
      <vt:lpstr>Segoe UI</vt:lpstr>
      <vt:lpstr>Wingdings</vt:lpstr>
      <vt:lpstr>Wingdings 3</vt:lpstr>
      <vt:lpstr>Budget Team</vt:lpstr>
      <vt:lpstr>1_Contrast</vt:lpstr>
      <vt:lpstr>think-cell Slide</vt:lpstr>
      <vt:lpstr>Mayor’s Task Force on ATE Safety and Equity Full Task Force Meeting</vt:lpstr>
      <vt:lpstr>Agenda</vt:lpstr>
      <vt:lpstr>PowerPoint Presentation</vt:lpstr>
      <vt:lpstr>PowerPoint Presentation</vt:lpstr>
      <vt:lpstr>PowerPoint Presentation</vt:lpstr>
      <vt:lpstr>Subcommittee Reports</vt:lpstr>
      <vt:lpstr>Pilot Subcommittee Report-Out</vt:lpstr>
      <vt:lpstr>Ticket Enforcement &amp; Compliance Subcommittee Report-Out</vt:lpstr>
      <vt:lpstr>Driver Education &amp; Behavior Change Report-Out</vt:lpstr>
      <vt:lpstr>Questions &amp; Discussion</vt:lpstr>
      <vt:lpstr>Next Steps</vt:lpstr>
      <vt:lpstr>Task Force Website:   https://dmoi.dc.gov/atetaskforce Task Force Email:   ate.taskforce@dc.gov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Mayor’s Task Force on ATE Safety and Equity Full Task Force Meeting</dc:title>
  <dc:creator>Ruskin, Emily (EOM)</dc:creator>
  <cp:lastModifiedBy>Cofield, Gwendolyn (EOM)</cp:lastModifiedBy>
  <cp:revision>2</cp:revision>
  <dcterms:created xsi:type="dcterms:W3CDTF">2023-06-02T17:31:11Z</dcterms:created>
  <dcterms:modified xsi:type="dcterms:W3CDTF">2023-08-28T15:44:22Z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0x010100CFF8DF4F3D0DC143ACE2A876970527D6</vt:lpwstr>
  </property>
  <property fmtid="{D5CDD505-2E9C-101B-9397-08002B2CF9AE}" pid="3" name="MediaServiceImageTags">
    <vt:lpwstr/>
  </property>
</Properties>
</file>